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36" r:id="rId2"/>
    <p:sldId id="292" r:id="rId3"/>
    <p:sldId id="337" r:id="rId4"/>
    <p:sldId id="323" r:id="rId5"/>
    <p:sldId id="322" r:id="rId6"/>
    <p:sldId id="339" r:id="rId7"/>
    <p:sldId id="333" r:id="rId8"/>
    <p:sldId id="317" r:id="rId9"/>
    <p:sldId id="327" r:id="rId10"/>
    <p:sldId id="320" r:id="rId11"/>
    <p:sldId id="325" r:id="rId12"/>
    <p:sldId id="324" r:id="rId13"/>
    <p:sldId id="338"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45"/>
    <p:restoredTop sz="94685"/>
  </p:normalViewPr>
  <p:slideViewPr>
    <p:cSldViewPr snapToGrid="0" snapToObjects="1">
      <p:cViewPr varScale="1">
        <p:scale>
          <a:sx n="161" d="100"/>
          <a:sy n="161" d="100"/>
        </p:scale>
        <p:origin x="248" y="752"/>
      </p:cViewPr>
      <p:guideLst/>
    </p:cSldViewPr>
  </p:slideViewPr>
  <p:outlineViewPr>
    <p:cViewPr>
      <p:scale>
        <a:sx n="33" d="100"/>
        <a:sy n="33" d="100"/>
      </p:scale>
      <p:origin x="0" y="-184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5FC0A-8638-CF4F-9124-DBF796B66322}" type="datetimeFigureOut">
              <a:rPr lang="en-US" smtClean="0"/>
              <a:t>12/13/23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A126B-D03A-4043-92BF-0A8AA26B8D44}" type="slidenum">
              <a:rPr lang="en-US" smtClean="0"/>
              <a:t>‹#›</a:t>
            </a:fld>
            <a:endParaRPr lang="en-US"/>
          </a:p>
        </p:txBody>
      </p:sp>
    </p:spTree>
    <p:extLst>
      <p:ext uri="{BB962C8B-B14F-4D97-AF65-F5344CB8AC3E}">
        <p14:creationId xmlns:p14="http://schemas.microsoft.com/office/powerpoint/2010/main" val="55725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11C1-C080-C34E-B570-F6819FC3EF7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E76D77-84A8-9F48-936F-2D491CC50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F9261AD-3AAB-F240-828F-6FDC18AAC507}"/>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5" name="Footer Placeholder 4">
            <a:extLst>
              <a:ext uri="{FF2B5EF4-FFF2-40B4-BE49-F238E27FC236}">
                <a16:creationId xmlns:a16="http://schemas.microsoft.com/office/drawing/2014/main" id="{3DB33838-63F4-6044-8AA4-713E9164E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DA381-3BA6-2345-B59B-78D8F8B87768}"/>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208551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C958-8B82-9045-B02D-3684CD125F0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E11D36-952C-6D4B-86A0-6B11F94738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4B670C-B6C4-CE42-84C0-4106A4F53D0C}"/>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5" name="Footer Placeholder 4">
            <a:extLst>
              <a:ext uri="{FF2B5EF4-FFF2-40B4-BE49-F238E27FC236}">
                <a16:creationId xmlns:a16="http://schemas.microsoft.com/office/drawing/2014/main" id="{907541A8-7249-DD42-A5B5-DA8A381D9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A8EEC-1774-934A-A9CF-C0900D33FA7E}"/>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405671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52C9F-3433-8745-9E6F-D27BAFD14D7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56A75D-CA65-3246-B686-AEEE3BBB7A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AF9BF5-8ED4-0946-8AD9-972A08178591}"/>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5" name="Footer Placeholder 4">
            <a:extLst>
              <a:ext uri="{FF2B5EF4-FFF2-40B4-BE49-F238E27FC236}">
                <a16:creationId xmlns:a16="http://schemas.microsoft.com/office/drawing/2014/main" id="{3FD6F381-41B0-0946-99B9-A9DC45900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2BBA1-6FC0-984C-9723-DCCF8A0BFC31}"/>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137028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8386-738A-C745-B3F0-D1F6C6412A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8D8971-ECA1-3246-9641-2264A4B0AC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667163-93AC-1A4D-98B2-815F74EDFA24}"/>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5" name="Footer Placeholder 4">
            <a:extLst>
              <a:ext uri="{FF2B5EF4-FFF2-40B4-BE49-F238E27FC236}">
                <a16:creationId xmlns:a16="http://schemas.microsoft.com/office/drawing/2014/main" id="{385A59B6-F8FF-3247-AF34-A1318B7E2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FE1CE-A8BA-F542-B8EC-59A579B5AC97}"/>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407893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FB28-C08B-0948-8869-05FB6CA4D6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200DDE8-F62E-D244-990D-6A9084105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E40276-7CAE-0047-82B5-6EB70C78503A}"/>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5" name="Footer Placeholder 4">
            <a:extLst>
              <a:ext uri="{FF2B5EF4-FFF2-40B4-BE49-F238E27FC236}">
                <a16:creationId xmlns:a16="http://schemas.microsoft.com/office/drawing/2014/main" id="{4EE5851A-E1AA-784D-B7CC-D0E8382E1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19E2D-AD39-4A46-8111-36C7658E2041}"/>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142868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8ED9-743E-CF4B-9D33-F347E0F6F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E189E9-217A-F74E-AD78-8D3A969268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B7645DE-A5F7-9A4F-8618-9571939C3D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052C797-4172-A740-AA37-981206DB9A69}"/>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6" name="Footer Placeholder 5">
            <a:extLst>
              <a:ext uri="{FF2B5EF4-FFF2-40B4-BE49-F238E27FC236}">
                <a16:creationId xmlns:a16="http://schemas.microsoft.com/office/drawing/2014/main" id="{9C2DC13C-7E73-DE47-8A8D-2396A7772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5CC6D-B377-BE48-B5E5-C59B28B8107D}"/>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99847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DB09-15B7-0A40-B96B-C3941820EBA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50D4E5-3E70-864A-A97E-215546997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9253D5-271F-DE49-AE94-691565516F5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FDB9024-6E40-4441-A1BF-F80CE47E6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292FFC-1218-864F-9245-96B7D177F3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F5CC6D1-6E3D-2A4E-95D5-90782D45FEB8}"/>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8" name="Footer Placeholder 7">
            <a:extLst>
              <a:ext uri="{FF2B5EF4-FFF2-40B4-BE49-F238E27FC236}">
                <a16:creationId xmlns:a16="http://schemas.microsoft.com/office/drawing/2014/main" id="{66EF76A9-83DF-8742-BE37-3EAC7C2FDA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AD81B7-36C8-A742-87F6-072629AE324B}"/>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81686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4863-0039-7348-A640-48FF1D74F4C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BCBD9D-D71A-F748-9F84-8721A98B59D1}"/>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4" name="Footer Placeholder 3">
            <a:extLst>
              <a:ext uri="{FF2B5EF4-FFF2-40B4-BE49-F238E27FC236}">
                <a16:creationId xmlns:a16="http://schemas.microsoft.com/office/drawing/2014/main" id="{4AF0B8F2-0D11-CB47-B349-3B1D545F8D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E70B59-DEDD-E34C-B877-3C1F21C934C8}"/>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292547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26302-27E1-134B-A1C7-FB8B2B8459BE}"/>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3" name="Footer Placeholder 2">
            <a:extLst>
              <a:ext uri="{FF2B5EF4-FFF2-40B4-BE49-F238E27FC236}">
                <a16:creationId xmlns:a16="http://schemas.microsoft.com/office/drawing/2014/main" id="{D6159C8A-FF2D-3F4C-A8E3-6056808074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7A378-511B-1C4F-99A3-E263E27971C5}"/>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329255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B93B-CC36-504C-A5BE-CD25445580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84518AA-C031-AC49-AD39-9BB873FB7D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4F48B2B-A56B-3A47-AA79-CBBD09CBF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31ECC8-F498-3E40-9D4B-D94C1D3175F4}"/>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6" name="Footer Placeholder 5">
            <a:extLst>
              <a:ext uri="{FF2B5EF4-FFF2-40B4-BE49-F238E27FC236}">
                <a16:creationId xmlns:a16="http://schemas.microsoft.com/office/drawing/2014/main" id="{1C3A7218-367B-0644-865A-2FE0F235F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9FC58-7796-DB47-A6D2-ED39A6EAE30E}"/>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147991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A586-E228-EE45-9F92-C11FDE98B3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1973415-4E77-3748-9536-9D1CD91DA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C514B0-D8CB-1741-BC29-B6F691539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D92551-BF6D-EF44-BF9B-51EB5BE93D1B}"/>
              </a:ext>
            </a:extLst>
          </p:cNvPr>
          <p:cNvSpPr>
            <a:spLocks noGrp="1"/>
          </p:cNvSpPr>
          <p:nvPr>
            <p:ph type="dt" sz="half" idx="10"/>
          </p:nvPr>
        </p:nvSpPr>
        <p:spPr/>
        <p:txBody>
          <a:bodyPr/>
          <a:lstStyle/>
          <a:p>
            <a:fld id="{843417CA-C43E-3D43-B830-FB7F3FA9F59D}" type="datetimeFigureOut">
              <a:rPr lang="en-US" smtClean="0"/>
              <a:t>12/13/23</a:t>
            </a:fld>
            <a:endParaRPr lang="en-US"/>
          </a:p>
        </p:txBody>
      </p:sp>
      <p:sp>
        <p:nvSpPr>
          <p:cNvPr id="6" name="Footer Placeholder 5">
            <a:extLst>
              <a:ext uri="{FF2B5EF4-FFF2-40B4-BE49-F238E27FC236}">
                <a16:creationId xmlns:a16="http://schemas.microsoft.com/office/drawing/2014/main" id="{8CC32BBF-B967-574E-A65E-143145C36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4F0B4-9538-BD48-A69C-5F97ACB2750D}"/>
              </a:ext>
            </a:extLst>
          </p:cNvPr>
          <p:cNvSpPr>
            <a:spLocks noGrp="1"/>
          </p:cNvSpPr>
          <p:nvPr>
            <p:ph type="sldNum" sz="quarter" idx="12"/>
          </p:nvPr>
        </p:nvSpPr>
        <p:spPr/>
        <p:txBody>
          <a:bodyPr/>
          <a:lstStyle/>
          <a:p>
            <a:fld id="{7033D3E3-D12F-1B4E-9B57-DEC854C94F2E}" type="slidenum">
              <a:rPr lang="en-US" smtClean="0"/>
              <a:t>‹#›</a:t>
            </a:fld>
            <a:endParaRPr lang="en-US"/>
          </a:p>
        </p:txBody>
      </p:sp>
    </p:spTree>
    <p:extLst>
      <p:ext uri="{BB962C8B-B14F-4D97-AF65-F5344CB8AC3E}">
        <p14:creationId xmlns:p14="http://schemas.microsoft.com/office/powerpoint/2010/main" val="97277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382696-1A6F-5B4D-B1F5-15E151024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57C1350-0870-A046-AE21-241923D236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772A7F-3F7A-1F49-9C43-26B4E45FA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417CA-C43E-3D43-B830-FB7F3FA9F59D}" type="datetimeFigureOut">
              <a:rPr lang="en-US" smtClean="0"/>
              <a:t>12/13/23</a:t>
            </a:fld>
            <a:endParaRPr lang="en-US"/>
          </a:p>
        </p:txBody>
      </p:sp>
      <p:sp>
        <p:nvSpPr>
          <p:cNvPr id="5" name="Footer Placeholder 4">
            <a:extLst>
              <a:ext uri="{FF2B5EF4-FFF2-40B4-BE49-F238E27FC236}">
                <a16:creationId xmlns:a16="http://schemas.microsoft.com/office/drawing/2014/main" id="{7A4AE80F-7F3A-AC46-8B22-559260F0A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E6C3BB-C330-3345-91F6-716C739EC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3D3E3-D12F-1B4E-9B57-DEC854C94F2E}" type="slidenum">
              <a:rPr lang="en-US" smtClean="0"/>
              <a:t>‹#›</a:t>
            </a:fld>
            <a:endParaRPr lang="en-US"/>
          </a:p>
        </p:txBody>
      </p:sp>
    </p:spTree>
    <p:extLst>
      <p:ext uri="{BB962C8B-B14F-4D97-AF65-F5344CB8AC3E}">
        <p14:creationId xmlns:p14="http://schemas.microsoft.com/office/powerpoint/2010/main" val="384049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cheqdin.com/support/solutions/folders/48000666422" TargetMode="External"/><Relationship Id="rId2" Type="http://schemas.openxmlformats.org/officeDocument/2006/relationships/hyperlink" Target="https://cheqdin.com/parent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297762" y="1053711"/>
            <a:ext cx="6152728" cy="1424446"/>
          </a:xfrm>
        </p:spPr>
        <p:txBody>
          <a:bodyPr>
            <a:normAutofit/>
          </a:bodyPr>
          <a:lstStyle/>
          <a:p>
            <a:r>
              <a:rPr lang="en-US" dirty="0">
                <a:solidFill>
                  <a:srgbClr val="FF0000"/>
                </a:solidFill>
              </a:rPr>
              <a:t>[</a:t>
            </a:r>
            <a:r>
              <a:rPr lang="en-US" b="1" dirty="0">
                <a:solidFill>
                  <a:srgbClr val="FF0000"/>
                </a:solidFill>
              </a:rPr>
              <a:t>Your Centre Name Here</a:t>
            </a:r>
            <a:r>
              <a:rPr lang="en-US" dirty="0">
                <a:solidFill>
                  <a:srgbClr val="FF0000"/>
                </a:solidFill>
              </a:rPr>
              <a:t>]</a:t>
            </a:r>
          </a:p>
        </p:txBody>
      </p:sp>
      <p:cxnSp>
        <p:nvCxnSpPr>
          <p:cNvPr id="128" name="Straight Connector 1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5430098" y="4680642"/>
            <a:ext cx="5747187" cy="1357005"/>
          </a:xfrm>
        </p:spPr>
        <p:txBody>
          <a:bodyPr anchor="t">
            <a:normAutofit fontScale="85000" lnSpcReduction="20000"/>
          </a:bodyPr>
          <a:lstStyle/>
          <a:p>
            <a:pPr marL="0" indent="0">
              <a:buNone/>
            </a:pPr>
            <a:endParaRPr lang="en-US" sz="2400" dirty="0">
              <a:solidFill>
                <a:srgbClr val="FFFFFF"/>
              </a:solidFill>
            </a:endParaRPr>
          </a:p>
          <a:p>
            <a:pPr marL="0" indent="0">
              <a:buNone/>
            </a:pPr>
            <a:r>
              <a:rPr lang="en-US" sz="2400" dirty="0">
                <a:solidFill>
                  <a:srgbClr val="FFFFFF"/>
                </a:solidFill>
              </a:rPr>
              <a:t>Contact Details: </a:t>
            </a:r>
            <a:r>
              <a:rPr lang="en-US" sz="2400" i="1" dirty="0">
                <a:solidFill>
                  <a:srgbClr val="FFFFFF"/>
                </a:solidFill>
              </a:rPr>
              <a:t>[Name of Manager or Admin]</a:t>
            </a:r>
          </a:p>
          <a:p>
            <a:pPr marL="0" indent="0">
              <a:buNone/>
            </a:pPr>
            <a:r>
              <a:rPr lang="en-US" sz="2400" i="1" dirty="0">
                <a:solidFill>
                  <a:srgbClr val="FFFFFF"/>
                </a:solidFill>
              </a:rPr>
              <a:t>[Centre’s Email Address]</a:t>
            </a:r>
          </a:p>
          <a:p>
            <a:pPr marL="0" indent="0">
              <a:buNone/>
            </a:pPr>
            <a:r>
              <a:rPr lang="en-US" sz="2400" i="1" dirty="0">
                <a:solidFill>
                  <a:srgbClr val="FFFFFF"/>
                </a:solidFill>
              </a:rPr>
              <a:t>[Phone Number]</a:t>
            </a:r>
          </a:p>
        </p:txBody>
      </p:sp>
      <p:sp>
        <p:nvSpPr>
          <p:cNvPr id="6" name="TextBox 5">
            <a:extLst>
              <a:ext uri="{FF2B5EF4-FFF2-40B4-BE49-F238E27FC236}">
                <a16:creationId xmlns:a16="http://schemas.microsoft.com/office/drawing/2014/main" id="{9FA249F5-FC59-E042-91A2-E483076D6B9B}"/>
              </a:ext>
            </a:extLst>
          </p:cNvPr>
          <p:cNvSpPr txBox="1"/>
          <p:nvPr/>
        </p:nvSpPr>
        <p:spPr>
          <a:xfrm>
            <a:off x="741510" y="1581268"/>
            <a:ext cx="3427881" cy="400110"/>
          </a:xfrm>
          <a:prstGeom prst="rect">
            <a:avLst/>
          </a:prstGeom>
          <a:noFill/>
        </p:spPr>
        <p:txBody>
          <a:bodyPr wrap="square" rtlCol="0">
            <a:spAutoFit/>
          </a:bodyPr>
          <a:lstStyle/>
          <a:p>
            <a:r>
              <a:rPr lang="en-US" sz="2000" b="1" dirty="0">
                <a:solidFill>
                  <a:srgbClr val="FF0000"/>
                </a:solidFill>
              </a:rPr>
              <a:t>[Upload your centre logo here]</a:t>
            </a:r>
          </a:p>
        </p:txBody>
      </p:sp>
      <p:sp>
        <p:nvSpPr>
          <p:cNvPr id="9" name="TextBox 8">
            <a:extLst>
              <a:ext uri="{FF2B5EF4-FFF2-40B4-BE49-F238E27FC236}">
                <a16:creationId xmlns:a16="http://schemas.microsoft.com/office/drawing/2014/main" id="{B2E3DEA5-213E-604B-BA5D-303B67089470}"/>
              </a:ext>
            </a:extLst>
          </p:cNvPr>
          <p:cNvSpPr txBox="1"/>
          <p:nvPr/>
        </p:nvSpPr>
        <p:spPr>
          <a:xfrm>
            <a:off x="9446385" y="6557771"/>
            <a:ext cx="2431761"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sp>
        <p:nvSpPr>
          <p:cNvPr id="3" name="TextBox 2">
            <a:extLst>
              <a:ext uri="{FF2B5EF4-FFF2-40B4-BE49-F238E27FC236}">
                <a16:creationId xmlns:a16="http://schemas.microsoft.com/office/drawing/2014/main" id="{B000CA0D-1168-5D47-9BF1-EC7113298F92}"/>
              </a:ext>
            </a:extLst>
          </p:cNvPr>
          <p:cNvSpPr txBox="1"/>
          <p:nvPr/>
        </p:nvSpPr>
        <p:spPr>
          <a:xfrm>
            <a:off x="5430098" y="2842788"/>
            <a:ext cx="5877680" cy="2246769"/>
          </a:xfrm>
          <a:prstGeom prst="rect">
            <a:avLst/>
          </a:prstGeom>
          <a:noFill/>
        </p:spPr>
        <p:txBody>
          <a:bodyPr wrap="square" rtlCol="0">
            <a:spAutoFit/>
          </a:bodyPr>
          <a:lstStyle/>
          <a:p>
            <a:r>
              <a:rPr lang="en-US" sz="3200" b="1" dirty="0">
                <a:solidFill>
                  <a:srgbClr val="FFFFFF"/>
                </a:solidFill>
              </a:rPr>
              <a:t>Introducing Cheqdin</a:t>
            </a:r>
          </a:p>
          <a:p>
            <a:endParaRPr lang="en-US" sz="2400" b="1" dirty="0">
              <a:solidFill>
                <a:srgbClr val="FFFFFF"/>
              </a:solidFill>
            </a:endParaRPr>
          </a:p>
          <a:p>
            <a:r>
              <a:rPr lang="en-US" sz="2400" dirty="0">
                <a:solidFill>
                  <a:srgbClr val="FFFFFF"/>
                </a:solidFill>
              </a:rPr>
              <a:t>Our New Registrations, Bookings, Payments and Parent Communication Platform </a:t>
            </a:r>
          </a:p>
          <a:p>
            <a:endParaRPr lang="en-US" dirty="0">
              <a:solidFill>
                <a:srgbClr val="FFFFFF"/>
              </a:solidFill>
            </a:endParaRPr>
          </a:p>
          <a:p>
            <a:endParaRPr lang="en-US" dirty="0">
              <a:solidFill>
                <a:srgbClr val="FFFFFF"/>
              </a:solidFill>
            </a:endParaRPr>
          </a:p>
        </p:txBody>
      </p:sp>
      <p:pic>
        <p:nvPicPr>
          <p:cNvPr id="7" name="Picture 6" descr="A black and blue logo with a clock and key&#10;&#10;Description automatically generated">
            <a:extLst>
              <a:ext uri="{FF2B5EF4-FFF2-40B4-BE49-F238E27FC236}">
                <a16:creationId xmlns:a16="http://schemas.microsoft.com/office/drawing/2014/main" id="{5B06B0C0-3B39-A473-4A75-319363B80ED9}"/>
              </a:ext>
            </a:extLst>
          </p:cNvPr>
          <p:cNvPicPr>
            <a:picLocks noChangeAspect="1"/>
          </p:cNvPicPr>
          <p:nvPr/>
        </p:nvPicPr>
        <p:blipFill rotWithShape="1">
          <a:blip r:embed="rId2"/>
          <a:srcRect t="585"/>
          <a:stretch/>
        </p:blipFill>
        <p:spPr>
          <a:xfrm>
            <a:off x="812486" y="4169391"/>
            <a:ext cx="3090149" cy="902667"/>
          </a:xfrm>
          <a:prstGeom prst="rect">
            <a:avLst/>
          </a:prstGeom>
        </p:spPr>
      </p:pic>
    </p:spTree>
    <p:extLst>
      <p:ext uri="{BB962C8B-B14F-4D97-AF65-F5344CB8AC3E}">
        <p14:creationId xmlns:p14="http://schemas.microsoft.com/office/powerpoint/2010/main" val="363669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94360" y="600001"/>
            <a:ext cx="3905212" cy="1630440"/>
          </a:xfrm>
        </p:spPr>
        <p:txBody>
          <a:bodyPr anchor="ctr">
            <a:normAutofit/>
          </a:bodyPr>
          <a:lstStyle/>
          <a:p>
            <a:r>
              <a:rPr lang="en-US" sz="3400" b="1" dirty="0"/>
              <a:t>Secure Built-in Chat Messenger</a:t>
            </a:r>
            <a:br>
              <a:rPr lang="en-US" sz="3400" b="1" dirty="0"/>
            </a:br>
            <a:endParaRPr lang="en-US" sz="2200" b="1" dirty="0"/>
          </a:p>
        </p:txBody>
      </p:sp>
      <p:grpSp>
        <p:nvGrpSpPr>
          <p:cNvPr id="49" name="Group 48">
            <a:extLst>
              <a:ext uri="{FF2B5EF4-FFF2-40B4-BE49-F238E27FC236}">
                <a16:creationId xmlns:a16="http://schemas.microsoft.com/office/drawing/2014/main" id="{2843A21C-4D27-4E61-A6F8-4106ED4A3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7776"/>
            <a:ext cx="242107" cy="1340860"/>
            <a:chOff x="56167" y="899960"/>
            <a:chExt cx="242107" cy="1340860"/>
          </a:xfrm>
        </p:grpSpPr>
        <p:sp>
          <p:nvSpPr>
            <p:cNvPr id="50" name="Rectangle 2">
              <a:extLst>
                <a:ext uri="{FF2B5EF4-FFF2-40B4-BE49-F238E27FC236}">
                  <a16:creationId xmlns:a16="http://schemas.microsoft.com/office/drawing/2014/main" id="{07925AFF-AF0D-43C8-BBD0-25DE0C8C2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3DCDC59D-FBED-4F9C-A572-EFDE3C222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5283F7B3-AFD3-4741-B78E-A600F5F4E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625CEFB3-C825-4B09-9563-73B086FD0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06F8D74-FEBD-42D7-859D-FAF801D83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D7F7B1DE-CCFE-44E3-999E-9CF11C768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84509573-2FB0-4873-B693-32D4635E7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8C1B9262-9D55-47F4-A61F-FAA0D1526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19F6916A-D0FB-49C2-A39A-572D76BEC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11459E38-0BBD-4E3F-A4A7-BB3E6E4CD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712EF999-667C-4AD9-8307-2F51F6B66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51161E65-D749-470E-B8B9-F6CA2E295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81472BD8-272A-40AC-A532-D51AE78C3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D6E8C113-EC33-48C9-A25C-D9B40DB50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D480C1EF-799A-4070-8F96-3E1DB0147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AB22DDBF-EAD6-4BC5-8E6C-45A0FB81D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AB75394D-8B2C-46CA-99BB-4ED31B29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B701422E-0FAB-48E2-B39C-A6623D816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DB7FF194-8034-4305-962E-2F0125F24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1DF0FCE-91DE-466B-92CD-CFD49D4D8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0714"/>
            <a:ext cx="5291468" cy="4217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594359" y="3044952"/>
            <a:ext cx="4279392" cy="3127248"/>
          </a:xfrm>
        </p:spPr>
        <p:txBody>
          <a:bodyPr anchor="ctr">
            <a:normAutofit/>
          </a:bodyPr>
          <a:lstStyle/>
          <a:p>
            <a:pPr marL="0" indent="0">
              <a:buNone/>
            </a:pPr>
            <a:r>
              <a:rPr lang="en-US" sz="1800" dirty="0"/>
              <a:t>Chat with us through your web portal or mobile apps and get notified whenever you have a new message from us.</a:t>
            </a:r>
          </a:p>
        </p:txBody>
      </p:sp>
      <p:sp>
        <p:nvSpPr>
          <p:cNvPr id="73" name="Rectangle 7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of a cell phone&#10;&#10;Description automatically generated">
            <a:extLst>
              <a:ext uri="{FF2B5EF4-FFF2-40B4-BE49-F238E27FC236}">
                <a16:creationId xmlns:a16="http://schemas.microsoft.com/office/drawing/2014/main" id="{781063C9-1183-2C4A-986D-4E35AB1150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82800" y="-2214315"/>
            <a:ext cx="13419327" cy="11928291"/>
          </a:xfrm>
          <a:prstGeom prst="rect">
            <a:avLst/>
          </a:prstGeom>
        </p:spPr>
      </p:pic>
      <p:sp>
        <p:nvSpPr>
          <p:cNvPr id="31" name="TextBox 30">
            <a:extLst>
              <a:ext uri="{FF2B5EF4-FFF2-40B4-BE49-F238E27FC236}">
                <a16:creationId xmlns:a16="http://schemas.microsoft.com/office/drawing/2014/main" id="{28544BF3-5803-B748-82DC-084006DF9886}"/>
              </a:ext>
            </a:extLst>
          </p:cNvPr>
          <p:cNvSpPr txBox="1"/>
          <p:nvPr/>
        </p:nvSpPr>
        <p:spPr>
          <a:xfrm>
            <a:off x="5852160" y="6564276"/>
            <a:ext cx="2558509"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spTree>
    <p:extLst>
      <p:ext uri="{BB962C8B-B14F-4D97-AF65-F5344CB8AC3E}">
        <p14:creationId xmlns:p14="http://schemas.microsoft.com/office/powerpoint/2010/main" val="60064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94360" y="600001"/>
            <a:ext cx="3738869" cy="1630440"/>
          </a:xfrm>
        </p:spPr>
        <p:txBody>
          <a:bodyPr anchor="ctr">
            <a:normAutofit/>
          </a:bodyPr>
          <a:lstStyle/>
          <a:p>
            <a:r>
              <a:rPr lang="en-US" sz="3400" b="1" dirty="0"/>
              <a:t>View, print or save invoices and track open balance</a:t>
            </a:r>
          </a:p>
        </p:txBody>
      </p:sp>
      <p:grpSp>
        <p:nvGrpSpPr>
          <p:cNvPr id="49" name="Group 48">
            <a:extLst>
              <a:ext uri="{FF2B5EF4-FFF2-40B4-BE49-F238E27FC236}">
                <a16:creationId xmlns:a16="http://schemas.microsoft.com/office/drawing/2014/main" id="{2843A21C-4D27-4E61-A6F8-4106ED4A3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7776"/>
            <a:ext cx="242107" cy="1340860"/>
            <a:chOff x="56167" y="899960"/>
            <a:chExt cx="242107" cy="1340860"/>
          </a:xfrm>
        </p:grpSpPr>
        <p:sp>
          <p:nvSpPr>
            <p:cNvPr id="50" name="Rectangle 2">
              <a:extLst>
                <a:ext uri="{FF2B5EF4-FFF2-40B4-BE49-F238E27FC236}">
                  <a16:creationId xmlns:a16="http://schemas.microsoft.com/office/drawing/2014/main" id="{07925AFF-AF0D-43C8-BBD0-25DE0C8C2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3DCDC59D-FBED-4F9C-A572-EFDE3C222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5283F7B3-AFD3-4741-B78E-A600F5F4E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625CEFB3-C825-4B09-9563-73B086FD0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06F8D74-FEBD-42D7-859D-FAF801D83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D7F7B1DE-CCFE-44E3-999E-9CF11C768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84509573-2FB0-4873-B693-32D4635E7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8C1B9262-9D55-47F4-A61F-FAA0D1526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19F6916A-D0FB-49C2-A39A-572D76BEC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11459E38-0BBD-4E3F-A4A7-BB3E6E4CD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712EF999-667C-4AD9-8307-2F51F6B66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51161E65-D749-470E-B8B9-F6CA2E295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81472BD8-272A-40AC-A532-D51AE78C3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D6E8C113-EC33-48C9-A25C-D9B40DB50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D480C1EF-799A-4070-8F96-3E1DB0147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AB22DDBF-EAD6-4BC5-8E6C-45A0FB81D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AB75394D-8B2C-46CA-99BB-4ED31B29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B701422E-0FAB-48E2-B39C-A6623D816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DB7FF194-8034-4305-962E-2F0125F24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1DF0FCE-91DE-466B-92CD-CFD49D4D8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0714"/>
            <a:ext cx="5291468" cy="4217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53837" y="3093097"/>
            <a:ext cx="4279392" cy="3127248"/>
          </a:xfrm>
        </p:spPr>
        <p:txBody>
          <a:bodyPr anchor="ctr">
            <a:normAutofit/>
          </a:bodyPr>
          <a:lstStyle/>
          <a:p>
            <a:pPr marL="0" lvl="0" indent="0">
              <a:spcBef>
                <a:spcPts val="0"/>
              </a:spcBef>
              <a:buClr>
                <a:srgbClr val="00B0F0"/>
              </a:buClr>
              <a:buSzPts val="2400"/>
              <a:buNone/>
            </a:pPr>
            <a:r>
              <a:rPr lang="en-US" sz="1800" dirty="0">
                <a:latin typeface="Arial"/>
                <a:ea typeface="Arial"/>
                <a:cs typeface="Arial"/>
                <a:sym typeface="Arial"/>
              </a:rPr>
              <a:t>View invoices, payment receipts, account balance, and more on the parents portal.</a:t>
            </a:r>
            <a:endParaRPr lang="en-US" sz="1800" dirty="0"/>
          </a:p>
        </p:txBody>
      </p:sp>
      <p:sp>
        <p:nvSpPr>
          <p:cNvPr id="73" name="Rectangle 7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0BDCF8A-E7E3-A241-919C-EB1413B85320}"/>
              </a:ext>
            </a:extLst>
          </p:cNvPr>
          <p:cNvSpPr txBox="1"/>
          <p:nvPr/>
        </p:nvSpPr>
        <p:spPr>
          <a:xfrm>
            <a:off x="5852160" y="6564276"/>
            <a:ext cx="2513242"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pic>
        <p:nvPicPr>
          <p:cNvPr id="5" name="Picture 4" descr="A screenshot of a computer&#10;&#10;Description automatically generated">
            <a:extLst>
              <a:ext uri="{FF2B5EF4-FFF2-40B4-BE49-F238E27FC236}">
                <a16:creationId xmlns:a16="http://schemas.microsoft.com/office/drawing/2014/main" id="{CA641D13-04C3-47EC-B134-96C7EC7D42FE}"/>
              </a:ext>
            </a:extLst>
          </p:cNvPr>
          <p:cNvPicPr>
            <a:picLocks noChangeAspect="1"/>
          </p:cNvPicPr>
          <p:nvPr/>
        </p:nvPicPr>
        <p:blipFill rotWithShape="1">
          <a:blip r:embed="rId2"/>
          <a:srcRect t="6467"/>
          <a:stretch/>
        </p:blipFill>
        <p:spPr>
          <a:xfrm>
            <a:off x="3635370" y="1936522"/>
            <a:ext cx="8489090" cy="4133544"/>
          </a:xfrm>
          <a:prstGeom prst="rect">
            <a:avLst/>
          </a:prstGeom>
          <a:ln>
            <a:solidFill>
              <a:schemeClr val="tx1"/>
            </a:solidFill>
          </a:ln>
        </p:spPr>
      </p:pic>
    </p:spTree>
    <p:extLst>
      <p:ext uri="{BB962C8B-B14F-4D97-AF65-F5344CB8AC3E}">
        <p14:creationId xmlns:p14="http://schemas.microsoft.com/office/powerpoint/2010/main" val="74258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E4067-D76D-A846-A7CF-724FC7DFDFBA}"/>
              </a:ext>
            </a:extLst>
          </p:cNvPr>
          <p:cNvSpPr>
            <a:spLocks noGrp="1"/>
          </p:cNvSpPr>
          <p:nvPr>
            <p:ph type="title"/>
          </p:nvPr>
        </p:nvSpPr>
        <p:spPr>
          <a:xfrm>
            <a:off x="705613" y="1730705"/>
            <a:ext cx="4358172" cy="4166085"/>
          </a:xfrm>
        </p:spPr>
        <p:txBody>
          <a:bodyPr vert="horz" lIns="91440" tIns="45720" rIns="91440" bIns="45720" rtlCol="0" anchor="ctr">
            <a:normAutofit/>
          </a:bodyPr>
          <a:lstStyle/>
          <a:p>
            <a:r>
              <a:rPr lang="en-US" sz="4600" b="1" kern="1200" dirty="0">
                <a:solidFill>
                  <a:schemeClr val="tx1"/>
                </a:solidFill>
                <a:latin typeface="+mj-lt"/>
                <a:ea typeface="+mj-ea"/>
                <a:cs typeface="+mj-cs"/>
              </a:rPr>
              <a:t>How can I access Cheqdin?</a:t>
            </a:r>
            <a:br>
              <a:rPr lang="en-US" sz="4600" b="1" kern="1200" dirty="0">
                <a:solidFill>
                  <a:schemeClr val="tx1"/>
                </a:solidFill>
                <a:latin typeface="+mj-lt"/>
                <a:ea typeface="+mj-ea"/>
                <a:cs typeface="+mj-cs"/>
              </a:rPr>
            </a:br>
            <a:endParaRPr lang="en-US" sz="4600" b="1" kern="1200" dirty="0">
              <a:solidFill>
                <a:schemeClr val="tx1"/>
              </a:solidFill>
              <a:latin typeface="+mj-lt"/>
              <a:ea typeface="+mj-ea"/>
              <a:cs typeface="+mj-cs"/>
            </a:endParaRPr>
          </a:p>
        </p:txBody>
      </p:sp>
      <p:grpSp>
        <p:nvGrpSpPr>
          <p:cNvPr id="28" name="Group 27">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01136CBF-2C70-2947-BF19-3137907F1E73}"/>
              </a:ext>
            </a:extLst>
          </p:cNvPr>
          <p:cNvSpPr/>
          <p:nvPr/>
        </p:nvSpPr>
        <p:spPr>
          <a:xfrm>
            <a:off x="5819375" y="702945"/>
            <a:ext cx="6089251" cy="55869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t>If your child is already enrolled with our centre and you are new to Cheqdin, you will receive your login details via email from the centre.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 If you are trying to register with us from our website or via the online registrations link (registration form) for the first time, you will get the email with your logins after you submit your registration form online. </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If you have any questions or need help, please contact your centre manager for more details. </a:t>
            </a:r>
          </a:p>
          <a:p>
            <a:pPr>
              <a:lnSpc>
                <a:spcPct val="90000"/>
              </a:lnSpc>
              <a:spcAft>
                <a:spcPts val="600"/>
              </a:spcAft>
            </a:pPr>
            <a:endParaRPr lang="en-US" sz="2200" dirty="0"/>
          </a:p>
        </p:txBody>
      </p:sp>
      <p:sp>
        <p:nvSpPr>
          <p:cNvPr id="54" name="TextBox 53">
            <a:extLst>
              <a:ext uri="{FF2B5EF4-FFF2-40B4-BE49-F238E27FC236}">
                <a16:creationId xmlns:a16="http://schemas.microsoft.com/office/drawing/2014/main" id="{F1CF5D19-2C77-4848-8A72-B8A9BD91741E}"/>
              </a:ext>
            </a:extLst>
          </p:cNvPr>
          <p:cNvSpPr txBox="1"/>
          <p:nvPr/>
        </p:nvSpPr>
        <p:spPr>
          <a:xfrm>
            <a:off x="5852160" y="6564276"/>
            <a:ext cx="2431761"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pic>
        <p:nvPicPr>
          <p:cNvPr id="55" name="Picture 54" descr="A picture containing clock&#10;&#10;Description automatically generated">
            <a:extLst>
              <a:ext uri="{FF2B5EF4-FFF2-40B4-BE49-F238E27FC236}">
                <a16:creationId xmlns:a16="http://schemas.microsoft.com/office/drawing/2014/main" id="{75D559BC-20A6-5442-B046-77D1F74F0AF5}"/>
              </a:ext>
            </a:extLst>
          </p:cNvPr>
          <p:cNvPicPr>
            <a:picLocks noChangeAspect="1"/>
          </p:cNvPicPr>
          <p:nvPr/>
        </p:nvPicPr>
        <p:blipFill>
          <a:blip r:embed="rId2">
            <a:alphaModFix amt="10000"/>
          </a:blip>
          <a:stretch>
            <a:fillRect/>
          </a:stretch>
        </p:blipFill>
        <p:spPr>
          <a:xfrm>
            <a:off x="-166676" y="3225010"/>
            <a:ext cx="3707932" cy="3707932"/>
          </a:xfrm>
          <a:prstGeom prst="rect">
            <a:avLst/>
          </a:prstGeom>
        </p:spPr>
      </p:pic>
    </p:spTree>
    <p:extLst>
      <p:ext uri="{BB962C8B-B14F-4D97-AF65-F5344CB8AC3E}">
        <p14:creationId xmlns:p14="http://schemas.microsoft.com/office/powerpoint/2010/main" val="117201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E4067-D76D-A846-A7CF-724FC7DFDFBA}"/>
              </a:ext>
            </a:extLst>
          </p:cNvPr>
          <p:cNvSpPr>
            <a:spLocks noGrp="1"/>
          </p:cNvSpPr>
          <p:nvPr>
            <p:ph type="title"/>
          </p:nvPr>
        </p:nvSpPr>
        <p:spPr>
          <a:xfrm>
            <a:off x="826414" y="1377698"/>
            <a:ext cx="4691612" cy="4166085"/>
          </a:xfrm>
        </p:spPr>
        <p:txBody>
          <a:bodyPr vert="horz" lIns="91440" tIns="45720" rIns="91440" bIns="45720" rtlCol="0" anchor="ctr">
            <a:normAutofit/>
          </a:bodyPr>
          <a:lstStyle/>
          <a:p>
            <a:r>
              <a:rPr lang="en-US" sz="4600" b="1" kern="1200" dirty="0">
                <a:solidFill>
                  <a:schemeClr val="tx1"/>
                </a:solidFill>
                <a:latin typeface="+mj-lt"/>
                <a:ea typeface="+mj-ea"/>
                <a:cs typeface="+mj-cs"/>
              </a:rPr>
              <a:t>Where can I find more information?</a:t>
            </a:r>
            <a:br>
              <a:rPr lang="en-US" sz="4600" b="1" kern="1200" dirty="0">
                <a:solidFill>
                  <a:schemeClr val="tx1"/>
                </a:solidFill>
                <a:latin typeface="+mj-lt"/>
                <a:ea typeface="+mj-ea"/>
                <a:cs typeface="+mj-cs"/>
              </a:rPr>
            </a:br>
            <a:endParaRPr lang="en-US" sz="4600" b="1" kern="1200" dirty="0">
              <a:solidFill>
                <a:schemeClr val="tx1"/>
              </a:solidFill>
              <a:latin typeface="+mj-lt"/>
              <a:ea typeface="+mj-ea"/>
              <a:cs typeface="+mj-cs"/>
            </a:endParaRPr>
          </a:p>
        </p:txBody>
      </p:sp>
      <p:grpSp>
        <p:nvGrpSpPr>
          <p:cNvPr id="28" name="Group 27">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01136CBF-2C70-2947-BF19-3137907F1E73}"/>
              </a:ext>
            </a:extLst>
          </p:cNvPr>
          <p:cNvSpPr/>
          <p:nvPr/>
        </p:nvSpPr>
        <p:spPr>
          <a:xfrm>
            <a:off x="5819375" y="702945"/>
            <a:ext cx="6089251" cy="5586984"/>
          </a:xfrm>
          <a:prstGeom prst="rect">
            <a:avLst/>
          </a:prstGeom>
        </p:spPr>
        <p:txBody>
          <a:bodyPr vert="horz" lIns="91440" tIns="45720" rIns="91440" bIns="45720" rtlCol="0" anchor="ctr">
            <a:normAutofit fontScale="92500"/>
          </a:bodyPr>
          <a:lstStyle/>
          <a:p>
            <a:pPr indent="-228600">
              <a:lnSpc>
                <a:spcPct val="90000"/>
              </a:lnSpc>
              <a:spcAft>
                <a:spcPts val="600"/>
              </a:spcAft>
              <a:buFont typeface="Arial" panose="020B0604020202020204" pitchFamily="34" charset="0"/>
              <a:buChar char="•"/>
            </a:pPr>
            <a:r>
              <a:rPr lang="en-US" sz="2200" dirty="0"/>
              <a:t>If you did not receive the login credentials for your account, get in touch and we can send you a new one. Please be sure to check your junk or spam folders just to make sure that the email did not get caught there.  </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You can use the same login details for the mobile apps as well as the online parents web portal.</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For more information on the Cheqdin app and platform, please visit </a:t>
            </a:r>
            <a:r>
              <a:rPr lang="en-US" sz="2200" dirty="0">
                <a:hlinkClick r:id="rId2"/>
              </a:rPr>
              <a:t>https://cheqdin.com/parents</a:t>
            </a:r>
            <a:r>
              <a:rPr lang="en-US" sz="2200" dirty="0"/>
              <a:t> and </a:t>
            </a:r>
            <a:r>
              <a:rPr lang="en-US" sz="2200" dirty="0">
                <a:hlinkClick r:id="rId3"/>
              </a:rPr>
              <a:t>https://support.cheqdin.com/support/solutions/folders/48000666422</a:t>
            </a:r>
            <a:endParaRPr lang="en-US" sz="2200" dirty="0"/>
          </a:p>
          <a:p>
            <a:pPr>
              <a:lnSpc>
                <a:spcPct val="90000"/>
              </a:lnSpc>
              <a:spcAft>
                <a:spcPts val="600"/>
              </a:spcAft>
            </a:pPr>
            <a:endParaRPr lang="en-US" sz="2200" dirty="0"/>
          </a:p>
          <a:p>
            <a:pPr>
              <a:lnSpc>
                <a:spcPct val="90000"/>
              </a:lnSpc>
              <a:spcAft>
                <a:spcPts val="600"/>
              </a:spcAft>
            </a:pPr>
            <a:r>
              <a:rPr lang="en-US" sz="2200" dirty="0">
                <a:solidFill>
                  <a:srgbClr val="00B0F0"/>
                </a:solidFill>
              </a:rPr>
              <a:t>If you have any questions about your account, please contact your childcare centre manager or admin </a:t>
            </a:r>
            <a:r>
              <a:rPr lang="en-US" sz="2200" b="1" dirty="0">
                <a:solidFill>
                  <a:srgbClr val="FF0000"/>
                </a:solidFill>
              </a:rPr>
              <a:t>[Enter centre email address here]</a:t>
            </a:r>
            <a:r>
              <a:rPr lang="en-US" sz="2200" dirty="0">
                <a:solidFill>
                  <a:srgbClr val="00B0F0"/>
                </a:solidFill>
              </a:rPr>
              <a:t> directly for further assistance. </a:t>
            </a:r>
          </a:p>
          <a:p>
            <a:pPr>
              <a:lnSpc>
                <a:spcPct val="90000"/>
              </a:lnSpc>
              <a:spcAft>
                <a:spcPts val="600"/>
              </a:spcAft>
            </a:pPr>
            <a:r>
              <a:rPr lang="en-US" sz="2200" dirty="0"/>
              <a:t> </a:t>
            </a:r>
          </a:p>
        </p:txBody>
      </p:sp>
      <p:sp>
        <p:nvSpPr>
          <p:cNvPr id="54" name="TextBox 53">
            <a:extLst>
              <a:ext uri="{FF2B5EF4-FFF2-40B4-BE49-F238E27FC236}">
                <a16:creationId xmlns:a16="http://schemas.microsoft.com/office/drawing/2014/main" id="{F1CF5D19-2C77-4848-8A72-B8A9BD91741E}"/>
              </a:ext>
            </a:extLst>
          </p:cNvPr>
          <p:cNvSpPr txBox="1"/>
          <p:nvPr/>
        </p:nvSpPr>
        <p:spPr>
          <a:xfrm>
            <a:off x="5852160" y="6564276"/>
            <a:ext cx="2431761"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pic>
        <p:nvPicPr>
          <p:cNvPr id="5" name="Picture 4" descr="A picture containing clock&#10;&#10;Description automatically generated">
            <a:extLst>
              <a:ext uri="{FF2B5EF4-FFF2-40B4-BE49-F238E27FC236}">
                <a16:creationId xmlns:a16="http://schemas.microsoft.com/office/drawing/2014/main" id="{B0FF6DC8-3092-AE4D-9B24-9E3BCDCE0C2C}"/>
              </a:ext>
            </a:extLst>
          </p:cNvPr>
          <p:cNvPicPr>
            <a:picLocks noChangeAspect="1"/>
          </p:cNvPicPr>
          <p:nvPr/>
        </p:nvPicPr>
        <p:blipFill>
          <a:blip r:embed="rId4">
            <a:alphaModFix amt="10000"/>
          </a:blip>
          <a:stretch>
            <a:fillRect/>
          </a:stretch>
        </p:blipFill>
        <p:spPr>
          <a:xfrm>
            <a:off x="-221292" y="386552"/>
            <a:ext cx="6378656" cy="6501384"/>
          </a:xfrm>
          <a:prstGeom prst="rect">
            <a:avLst/>
          </a:prstGeom>
        </p:spPr>
      </p:pic>
    </p:spTree>
    <p:extLst>
      <p:ext uri="{BB962C8B-B14F-4D97-AF65-F5344CB8AC3E}">
        <p14:creationId xmlns:p14="http://schemas.microsoft.com/office/powerpoint/2010/main" val="186494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12E0B-829F-4444-8D21-9A49394774D5}"/>
              </a:ext>
            </a:extLst>
          </p:cNvPr>
          <p:cNvSpPr>
            <a:spLocks noGrp="1"/>
          </p:cNvSpPr>
          <p:nvPr>
            <p:ph type="ctrTitle"/>
          </p:nvPr>
        </p:nvSpPr>
        <p:spPr>
          <a:xfrm>
            <a:off x="546351" y="433545"/>
            <a:ext cx="11139854" cy="930447"/>
          </a:xfrm>
        </p:spPr>
        <p:txBody>
          <a:bodyPr>
            <a:normAutofit/>
          </a:bodyPr>
          <a:lstStyle/>
          <a:p>
            <a:r>
              <a:rPr lang="en-US" sz="5400" dirty="0">
                <a:solidFill>
                  <a:srgbClr val="FFFFFF"/>
                </a:solidFill>
                <a:latin typeface="PT Sans" panose="020B0503020203020204" pitchFamily="34" charset="77"/>
              </a:rPr>
              <a:t>System Requirements</a:t>
            </a:r>
          </a:p>
        </p:txBody>
      </p:sp>
      <p:cxnSp>
        <p:nvCxnSpPr>
          <p:cNvPr id="24" name="Straight Connector 2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DE7B603-B585-B543-A894-748618575138}"/>
              </a:ext>
            </a:extLst>
          </p:cNvPr>
          <p:cNvSpPr txBox="1"/>
          <p:nvPr/>
        </p:nvSpPr>
        <p:spPr>
          <a:xfrm>
            <a:off x="6768662" y="2596836"/>
            <a:ext cx="4067504" cy="3657600"/>
          </a:xfrm>
          <a:prstGeom prst="rect">
            <a:avLst/>
          </a:prstGeom>
          <a:noFill/>
        </p:spPr>
        <p:txBody>
          <a:bodyPr wrap="square" rtlCol="0">
            <a:spAutoFit/>
          </a:bodyPr>
          <a:lstStyle/>
          <a:p>
            <a:endParaRPr lang="en-US" dirty="0"/>
          </a:p>
        </p:txBody>
      </p:sp>
      <p:pic>
        <p:nvPicPr>
          <p:cNvPr id="12" name="Picture 11" descr="A close up of a logo&#10;&#10;Description automatically generated">
            <a:extLst>
              <a:ext uri="{FF2B5EF4-FFF2-40B4-BE49-F238E27FC236}">
                <a16:creationId xmlns:a16="http://schemas.microsoft.com/office/drawing/2014/main" id="{AEE07FB6-EEEF-FF46-9FCA-53D9F2A1A0D9}"/>
              </a:ext>
            </a:extLst>
          </p:cNvPr>
          <p:cNvPicPr>
            <a:picLocks noChangeAspect="1"/>
          </p:cNvPicPr>
          <p:nvPr/>
        </p:nvPicPr>
        <p:blipFill>
          <a:blip r:embed="rId2"/>
          <a:stretch>
            <a:fillRect/>
          </a:stretch>
        </p:blipFill>
        <p:spPr>
          <a:xfrm>
            <a:off x="2044759" y="2436312"/>
            <a:ext cx="2212427" cy="1003494"/>
          </a:xfrm>
          <a:prstGeom prst="rect">
            <a:avLst/>
          </a:prstGeom>
        </p:spPr>
      </p:pic>
      <p:pic>
        <p:nvPicPr>
          <p:cNvPr id="19" name="Picture 18">
            <a:extLst>
              <a:ext uri="{FF2B5EF4-FFF2-40B4-BE49-F238E27FC236}">
                <a16:creationId xmlns:a16="http://schemas.microsoft.com/office/drawing/2014/main" id="{BBC3C6B9-3EB7-C24D-A8BA-188C99C4FB2A}"/>
              </a:ext>
            </a:extLst>
          </p:cNvPr>
          <p:cNvPicPr>
            <a:picLocks noChangeAspect="1"/>
          </p:cNvPicPr>
          <p:nvPr/>
        </p:nvPicPr>
        <p:blipFill>
          <a:blip r:embed="rId3"/>
          <a:stretch>
            <a:fillRect/>
          </a:stretch>
        </p:blipFill>
        <p:spPr>
          <a:xfrm>
            <a:off x="931121" y="3420346"/>
            <a:ext cx="4439701" cy="1003494"/>
          </a:xfrm>
          <a:prstGeom prst="rect">
            <a:avLst/>
          </a:prstGeom>
        </p:spPr>
      </p:pic>
      <p:pic>
        <p:nvPicPr>
          <p:cNvPr id="21" name="Picture 20">
            <a:extLst>
              <a:ext uri="{FF2B5EF4-FFF2-40B4-BE49-F238E27FC236}">
                <a16:creationId xmlns:a16="http://schemas.microsoft.com/office/drawing/2014/main" id="{6CEACDC3-C381-C94A-9E77-ACC815865B0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368570" y="2485757"/>
            <a:ext cx="5592202" cy="1861813"/>
          </a:xfrm>
          <a:prstGeom prst="rect">
            <a:avLst/>
          </a:prstGeom>
        </p:spPr>
      </p:pic>
      <p:pic>
        <p:nvPicPr>
          <p:cNvPr id="27" name="Picture 26" descr="A screenshot of a computer&#10;&#10;Description automatically generated">
            <a:extLst>
              <a:ext uri="{FF2B5EF4-FFF2-40B4-BE49-F238E27FC236}">
                <a16:creationId xmlns:a16="http://schemas.microsoft.com/office/drawing/2014/main" id="{AF9F62AE-B123-CD4C-8B1D-2C8247A99310}"/>
              </a:ext>
            </a:extLst>
          </p:cNvPr>
          <p:cNvPicPr>
            <a:picLocks noChangeAspect="1"/>
          </p:cNvPicPr>
          <p:nvPr/>
        </p:nvPicPr>
        <p:blipFill>
          <a:blip r:embed="rId5"/>
          <a:stretch>
            <a:fillRect/>
          </a:stretch>
        </p:blipFill>
        <p:spPr>
          <a:xfrm>
            <a:off x="2105115" y="4508932"/>
            <a:ext cx="2708003" cy="1755705"/>
          </a:xfrm>
          <a:prstGeom prst="rect">
            <a:avLst/>
          </a:prstGeom>
        </p:spPr>
      </p:pic>
      <p:sp>
        <p:nvSpPr>
          <p:cNvPr id="28" name="TextBox 27">
            <a:extLst>
              <a:ext uri="{FF2B5EF4-FFF2-40B4-BE49-F238E27FC236}">
                <a16:creationId xmlns:a16="http://schemas.microsoft.com/office/drawing/2014/main" id="{9AA06A8B-4832-3C44-B7B0-E7E0BF92F64C}"/>
              </a:ext>
            </a:extLst>
          </p:cNvPr>
          <p:cNvSpPr txBox="1"/>
          <p:nvPr/>
        </p:nvSpPr>
        <p:spPr>
          <a:xfrm>
            <a:off x="1544278" y="4735522"/>
            <a:ext cx="1695823" cy="2585323"/>
          </a:xfrm>
          <a:prstGeom prst="rect">
            <a:avLst/>
          </a:prstGeom>
          <a:noFill/>
        </p:spPr>
        <p:txBody>
          <a:bodyPr wrap="square" rtlCol="0">
            <a:spAutoFit/>
          </a:bodyPr>
          <a:lstStyle/>
          <a:p>
            <a:r>
              <a:rPr lang="en-US" sz="1200" dirty="0">
                <a:latin typeface="PT Sans" panose="020B0503020203020204" pitchFamily="34" charset="77"/>
              </a:rPr>
              <a:t>Above 10 Mbps</a:t>
            </a:r>
          </a:p>
          <a:p>
            <a:endParaRPr lang="en-US" sz="1400" dirty="0">
              <a:latin typeface="PT Sans" panose="020B0503020203020204" pitchFamily="34" charset="77"/>
            </a:endParaRPr>
          </a:p>
          <a:p>
            <a:r>
              <a:rPr lang="en-US" sz="1200" dirty="0">
                <a:latin typeface="PT Sans" panose="020B0503020203020204" pitchFamily="34" charset="77"/>
              </a:rPr>
              <a:t>5-10 Mbps</a:t>
            </a:r>
          </a:p>
          <a:p>
            <a:endParaRPr lang="en-US" sz="1400" dirty="0">
              <a:latin typeface="PT Sans" panose="020B0503020203020204" pitchFamily="34" charset="77"/>
            </a:endParaRPr>
          </a:p>
          <a:p>
            <a:r>
              <a:rPr lang="en-US" sz="1200" dirty="0">
                <a:latin typeface="PT Sans" panose="020B0503020203020204" pitchFamily="34" charset="77"/>
              </a:rPr>
              <a:t>3 - 5 Mbps</a:t>
            </a:r>
          </a:p>
          <a:p>
            <a:endParaRPr lang="en-US" sz="1000" dirty="0">
              <a:latin typeface="PT Sans" panose="020B0503020203020204" pitchFamily="34" charset="77"/>
            </a:endParaRPr>
          </a:p>
          <a:p>
            <a:r>
              <a:rPr lang="en-US" sz="1200" dirty="0">
                <a:latin typeface="PT Sans" panose="020B0503020203020204" pitchFamily="34" charset="77"/>
              </a:rPr>
              <a:t>0.5 – 2 Mbps </a:t>
            </a:r>
          </a:p>
          <a:p>
            <a:endParaRPr lang="en-US" dirty="0"/>
          </a:p>
          <a:p>
            <a:endParaRPr lang="en-US" dirty="0"/>
          </a:p>
          <a:p>
            <a:endParaRPr lang="en-US" dirty="0"/>
          </a:p>
          <a:p>
            <a:endParaRPr lang="en-US" dirty="0"/>
          </a:p>
        </p:txBody>
      </p:sp>
      <p:sp>
        <p:nvSpPr>
          <p:cNvPr id="29" name="TextBox 28">
            <a:extLst>
              <a:ext uri="{FF2B5EF4-FFF2-40B4-BE49-F238E27FC236}">
                <a16:creationId xmlns:a16="http://schemas.microsoft.com/office/drawing/2014/main" id="{88B1A72D-022E-DD41-806B-1383F709E0D8}"/>
              </a:ext>
            </a:extLst>
          </p:cNvPr>
          <p:cNvSpPr txBox="1"/>
          <p:nvPr/>
        </p:nvSpPr>
        <p:spPr>
          <a:xfrm>
            <a:off x="1531798" y="4370432"/>
            <a:ext cx="3416605" cy="276999"/>
          </a:xfrm>
          <a:prstGeom prst="rect">
            <a:avLst/>
          </a:prstGeom>
          <a:noFill/>
        </p:spPr>
        <p:txBody>
          <a:bodyPr wrap="square" rtlCol="0">
            <a:spAutoFit/>
          </a:bodyPr>
          <a:lstStyle/>
          <a:p>
            <a:pPr algn="ctr"/>
            <a:r>
              <a:rPr lang="en-US" sz="1200"/>
              <a:t>Internet Speeds</a:t>
            </a:r>
            <a:endParaRPr lang="en-US" sz="1200" dirty="0"/>
          </a:p>
        </p:txBody>
      </p:sp>
      <p:sp>
        <p:nvSpPr>
          <p:cNvPr id="31" name="Subtitle 2">
            <a:extLst>
              <a:ext uri="{FF2B5EF4-FFF2-40B4-BE49-F238E27FC236}">
                <a16:creationId xmlns:a16="http://schemas.microsoft.com/office/drawing/2014/main" id="{556E6B2D-34CC-E24B-AF8B-7843E84DE384}"/>
              </a:ext>
            </a:extLst>
          </p:cNvPr>
          <p:cNvSpPr txBox="1">
            <a:spLocks/>
          </p:cNvSpPr>
          <p:nvPr/>
        </p:nvSpPr>
        <p:spPr>
          <a:xfrm>
            <a:off x="1524000" y="1610706"/>
            <a:ext cx="9144000" cy="4200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600"/>
              </a:spcAft>
            </a:pPr>
            <a:r>
              <a:rPr lang="en-US" sz="2000" i="1" dirty="0">
                <a:solidFill>
                  <a:srgbClr val="00B0F0"/>
                </a:solidFill>
                <a:latin typeface="PT Sans" panose="020B0503020203020204" pitchFamily="34" charset="77"/>
                <a:ea typeface="+mj-ea"/>
                <a:cs typeface="+mj-cs"/>
              </a:rPr>
              <a:t>Recommended requirements for optimal performance</a:t>
            </a:r>
          </a:p>
        </p:txBody>
      </p:sp>
      <p:sp>
        <p:nvSpPr>
          <p:cNvPr id="23" name="TextBox 22">
            <a:extLst>
              <a:ext uri="{FF2B5EF4-FFF2-40B4-BE49-F238E27FC236}">
                <a16:creationId xmlns:a16="http://schemas.microsoft.com/office/drawing/2014/main" id="{BA790660-541D-4646-87F7-B95E585325EE}"/>
              </a:ext>
            </a:extLst>
          </p:cNvPr>
          <p:cNvSpPr txBox="1"/>
          <p:nvPr/>
        </p:nvSpPr>
        <p:spPr>
          <a:xfrm>
            <a:off x="9727043" y="6577626"/>
            <a:ext cx="2576616"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sp>
        <p:nvSpPr>
          <p:cNvPr id="3" name="TextBox 2">
            <a:extLst>
              <a:ext uri="{FF2B5EF4-FFF2-40B4-BE49-F238E27FC236}">
                <a16:creationId xmlns:a16="http://schemas.microsoft.com/office/drawing/2014/main" id="{5972E0BD-DE83-EB42-AE94-1CD47F5550F9}"/>
              </a:ext>
            </a:extLst>
          </p:cNvPr>
          <p:cNvSpPr txBox="1"/>
          <p:nvPr/>
        </p:nvSpPr>
        <p:spPr>
          <a:xfrm>
            <a:off x="6116278" y="4423840"/>
            <a:ext cx="6107617" cy="1754326"/>
          </a:xfrm>
          <a:prstGeom prst="rect">
            <a:avLst/>
          </a:prstGeom>
          <a:noFill/>
        </p:spPr>
        <p:txBody>
          <a:bodyPr wrap="square" rtlCol="0">
            <a:spAutoFit/>
          </a:bodyPr>
          <a:lstStyle/>
          <a:p>
            <a:pPr algn="ctr"/>
            <a:r>
              <a:rPr lang="en-US" dirty="0"/>
              <a:t>Compatibility: </a:t>
            </a:r>
          </a:p>
          <a:p>
            <a:pPr algn="ctr"/>
            <a:r>
              <a:rPr lang="en-US" b="1" dirty="0"/>
              <a:t>iOS</a:t>
            </a:r>
            <a:r>
              <a:rPr lang="en-US" dirty="0"/>
              <a:t> </a:t>
            </a:r>
          </a:p>
          <a:p>
            <a:pPr algn="ctr"/>
            <a:r>
              <a:rPr lang="en-US" dirty="0"/>
              <a:t>Requires iOS 12.0 or later. Compatible with iPhone and iPad.</a:t>
            </a:r>
          </a:p>
          <a:p>
            <a:pPr algn="ctr"/>
            <a:r>
              <a:rPr lang="en-US" dirty="0"/>
              <a:t> </a:t>
            </a:r>
          </a:p>
          <a:p>
            <a:pPr algn="ctr"/>
            <a:r>
              <a:rPr lang="en-US" b="1" dirty="0"/>
              <a:t>Android </a:t>
            </a:r>
          </a:p>
          <a:p>
            <a:pPr algn="ctr"/>
            <a:r>
              <a:rPr lang="en-US" dirty="0"/>
              <a:t>Requires Version 9.0 or later. </a:t>
            </a:r>
          </a:p>
        </p:txBody>
      </p:sp>
    </p:spTree>
    <p:extLst>
      <p:ext uri="{BB962C8B-B14F-4D97-AF65-F5344CB8AC3E}">
        <p14:creationId xmlns:p14="http://schemas.microsoft.com/office/powerpoint/2010/main" val="281371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4E3BBDD-162E-1945-99E7-9376BA169144}"/>
              </a:ext>
            </a:extLst>
          </p:cNvPr>
          <p:cNvSpPr>
            <a:spLocks noGrp="1"/>
          </p:cNvSpPr>
          <p:nvPr>
            <p:ph type="subTitle" idx="1"/>
          </p:nvPr>
        </p:nvSpPr>
        <p:spPr>
          <a:xfrm>
            <a:off x="1473720" y="5688535"/>
            <a:ext cx="9244559" cy="536125"/>
          </a:xfrm>
        </p:spPr>
        <p:txBody>
          <a:bodyPr vert="horz" lIns="91440" tIns="45720" rIns="91440" bIns="45720" rtlCol="0">
            <a:normAutofit/>
          </a:bodyPr>
          <a:lstStyle/>
          <a:p>
            <a:pPr>
              <a:spcAft>
                <a:spcPts val="600"/>
              </a:spcAft>
            </a:pPr>
            <a:r>
              <a:rPr lang="en-US" kern="1200" dirty="0">
                <a:solidFill>
                  <a:srgbClr val="FFFFFF"/>
                </a:solidFill>
                <a:latin typeface="+mn-lt"/>
                <a:ea typeface="+mn-ea"/>
                <a:cs typeface="+mn-cs"/>
              </a:rPr>
              <a:t>Cheqdin is a web-based smart platform for parent engagement</a:t>
            </a:r>
          </a:p>
        </p:txBody>
      </p:sp>
      <p:sp>
        <p:nvSpPr>
          <p:cNvPr id="38" name="TextBox 37">
            <a:extLst>
              <a:ext uri="{FF2B5EF4-FFF2-40B4-BE49-F238E27FC236}">
                <a16:creationId xmlns:a16="http://schemas.microsoft.com/office/drawing/2014/main" id="{76FD0EBD-FCB0-F04B-9B02-2DE4523A1EDC}"/>
              </a:ext>
            </a:extLst>
          </p:cNvPr>
          <p:cNvSpPr txBox="1"/>
          <p:nvPr/>
        </p:nvSpPr>
        <p:spPr>
          <a:xfrm>
            <a:off x="7101958" y="6545034"/>
            <a:ext cx="5054228" cy="230832"/>
          </a:xfrm>
          <a:prstGeom prst="rect">
            <a:avLst/>
          </a:prstGeom>
          <a:noFill/>
        </p:spPr>
        <p:txBody>
          <a:bodyPr wrap="square" rtlCol="0">
            <a:spAutoFit/>
          </a:bodyPr>
          <a:lstStyle/>
          <a:p>
            <a:pPr algn="r">
              <a:spcAft>
                <a:spcPts val="600"/>
              </a:spcAft>
            </a:pPr>
            <a:r>
              <a:rPr lang="en-US" sz="900" dirty="0">
                <a:solidFill>
                  <a:schemeClr val="tx1">
                    <a:lumMod val="50000"/>
                    <a:lumOff val="50000"/>
                  </a:schemeClr>
                </a:solidFill>
              </a:rPr>
              <a:t>© Copyright - Cheqdin. All rights reserved.</a:t>
            </a:r>
          </a:p>
        </p:txBody>
      </p:sp>
      <p:pic>
        <p:nvPicPr>
          <p:cNvPr id="4" name="Picture 3" descr="A screenshot of a social media account&#10;&#10;Description automatically generated">
            <a:extLst>
              <a:ext uri="{FF2B5EF4-FFF2-40B4-BE49-F238E27FC236}">
                <a16:creationId xmlns:a16="http://schemas.microsoft.com/office/drawing/2014/main" id="{0E9114CE-926C-EE11-9CAB-4FFDDDCFDBD9}"/>
              </a:ext>
            </a:extLst>
          </p:cNvPr>
          <p:cNvPicPr>
            <a:picLocks noChangeAspect="1"/>
          </p:cNvPicPr>
          <p:nvPr/>
        </p:nvPicPr>
        <p:blipFill>
          <a:blip r:embed="rId2"/>
          <a:stretch>
            <a:fillRect/>
          </a:stretch>
        </p:blipFill>
        <p:spPr>
          <a:xfrm>
            <a:off x="217795" y="533432"/>
            <a:ext cx="11336714" cy="4064703"/>
          </a:xfrm>
          <a:prstGeom prst="rect">
            <a:avLst/>
          </a:prstGeom>
        </p:spPr>
      </p:pic>
    </p:spTree>
    <p:extLst>
      <p:ext uri="{BB962C8B-B14F-4D97-AF65-F5344CB8AC3E}">
        <p14:creationId xmlns:p14="http://schemas.microsoft.com/office/powerpoint/2010/main" val="75708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94360" y="600001"/>
            <a:ext cx="3738869" cy="1630440"/>
          </a:xfrm>
        </p:spPr>
        <p:txBody>
          <a:bodyPr anchor="ctr">
            <a:normAutofit fontScale="90000"/>
          </a:bodyPr>
          <a:lstStyle/>
          <a:p>
            <a:r>
              <a:rPr lang="en-US" sz="3200" b="1" dirty="0"/>
              <a:t>Web-based </a:t>
            </a:r>
            <a:br>
              <a:rPr lang="en-US" sz="3200" b="1" dirty="0"/>
            </a:br>
            <a:r>
              <a:rPr lang="en-US" sz="3200" b="1" dirty="0"/>
              <a:t>Parents Portal – </a:t>
            </a:r>
            <a:br>
              <a:rPr lang="en-US" sz="3200" b="1" dirty="0"/>
            </a:br>
            <a:r>
              <a:rPr lang="en-US" sz="3200" b="1" dirty="0"/>
              <a:t>Access from any device</a:t>
            </a:r>
            <a:br>
              <a:rPr lang="en-US" sz="3200" dirty="0"/>
            </a:br>
            <a:endParaRPr lang="en-US" sz="3400" dirty="0"/>
          </a:p>
        </p:txBody>
      </p:sp>
      <p:grpSp>
        <p:nvGrpSpPr>
          <p:cNvPr id="49" name="Group 48">
            <a:extLst>
              <a:ext uri="{FF2B5EF4-FFF2-40B4-BE49-F238E27FC236}">
                <a16:creationId xmlns:a16="http://schemas.microsoft.com/office/drawing/2014/main" id="{2843A21C-4D27-4E61-A6F8-4106ED4A3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7776"/>
            <a:ext cx="242107" cy="1340860"/>
            <a:chOff x="56167" y="899960"/>
            <a:chExt cx="242107" cy="1340860"/>
          </a:xfrm>
        </p:grpSpPr>
        <p:sp>
          <p:nvSpPr>
            <p:cNvPr id="50" name="Rectangle 2">
              <a:extLst>
                <a:ext uri="{FF2B5EF4-FFF2-40B4-BE49-F238E27FC236}">
                  <a16:creationId xmlns:a16="http://schemas.microsoft.com/office/drawing/2014/main" id="{07925AFF-AF0D-43C8-BBD0-25DE0C8C2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3DCDC59D-FBED-4F9C-A572-EFDE3C222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5283F7B3-AFD3-4741-B78E-A600F5F4E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625CEFB3-C825-4B09-9563-73B086FD0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606F8D74-FEBD-42D7-859D-FAF801D83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D7F7B1DE-CCFE-44E3-999E-9CF11C768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84509573-2FB0-4873-B693-32D4635E7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8C1B9262-9D55-47F4-A61F-FAA0D1526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19F6916A-D0FB-49C2-A39A-572D76BEC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11459E38-0BBD-4E3F-A4A7-BB3E6E4CD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712EF999-667C-4AD9-8307-2F51F6B66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51161E65-D749-470E-B8B9-F6CA2E295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81472BD8-272A-40AC-A532-D51AE78C3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D6E8C113-EC33-48C9-A25C-D9B40DB50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D480C1EF-799A-4070-8F96-3E1DB0147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AB22DDBF-EAD6-4BC5-8E6C-45A0FB81D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AB75394D-8B2C-46CA-99BB-4ED31B29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B701422E-0FAB-48E2-B39C-A6623D816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DB7FF194-8034-4305-962E-2F0125F24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1DF0FCE-91DE-466B-92CD-CFD49D4D8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0714"/>
            <a:ext cx="5291468" cy="4217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115395" y="3155726"/>
            <a:ext cx="4279392" cy="3127248"/>
          </a:xfrm>
        </p:spPr>
        <p:txBody>
          <a:bodyPr anchor="ctr">
            <a:normAutofit lnSpcReduction="10000"/>
          </a:bodyPr>
          <a:lstStyle/>
          <a:p>
            <a:pPr marL="0" indent="0">
              <a:buNone/>
            </a:pPr>
            <a:r>
              <a:rPr lang="en-US" sz="1800" dirty="0"/>
              <a:t>With the parents portal, you can:</a:t>
            </a:r>
          </a:p>
          <a:p>
            <a:pPr marL="0" indent="0">
              <a:buNone/>
            </a:pPr>
            <a:endParaRPr lang="en-US" sz="1800" dirty="0"/>
          </a:p>
          <a:p>
            <a:r>
              <a:rPr lang="en-US" sz="1800" dirty="0"/>
              <a:t>Register and book with us online</a:t>
            </a:r>
          </a:p>
          <a:p>
            <a:r>
              <a:rPr lang="en-US" sz="1800" dirty="0"/>
              <a:t>Make payments</a:t>
            </a:r>
          </a:p>
          <a:p>
            <a:r>
              <a:rPr lang="en-US" sz="1800" dirty="0"/>
              <a:t>Keep track of your invoices and </a:t>
            </a:r>
            <a:br>
              <a:rPr lang="en-US" sz="1800" dirty="0"/>
            </a:br>
            <a:r>
              <a:rPr lang="en-US" sz="1800" dirty="0"/>
              <a:t>open balance</a:t>
            </a:r>
          </a:p>
          <a:p>
            <a:r>
              <a:rPr lang="en-US" sz="1800" dirty="0"/>
              <a:t>Send messages and attachments</a:t>
            </a:r>
          </a:p>
          <a:p>
            <a:r>
              <a:rPr lang="en-US" sz="1800" dirty="0"/>
              <a:t>View upcoming bookings</a:t>
            </a:r>
          </a:p>
          <a:p>
            <a:r>
              <a:rPr lang="en-US" sz="1800" dirty="0"/>
              <a:t>Update details and manage profiles</a:t>
            </a:r>
          </a:p>
        </p:txBody>
      </p:sp>
      <p:sp>
        <p:nvSpPr>
          <p:cNvPr id="73" name="Rectangle 7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47C7CAF-E5F2-2042-89FF-30DC406729A5}"/>
              </a:ext>
            </a:extLst>
          </p:cNvPr>
          <p:cNvSpPr txBox="1"/>
          <p:nvPr/>
        </p:nvSpPr>
        <p:spPr>
          <a:xfrm>
            <a:off x="5852160" y="6564276"/>
            <a:ext cx="6005384"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pic>
        <p:nvPicPr>
          <p:cNvPr id="5" name="Picture 4" descr="A screenshot of a computer&#10;&#10;Description automatically generated">
            <a:extLst>
              <a:ext uri="{FF2B5EF4-FFF2-40B4-BE49-F238E27FC236}">
                <a16:creationId xmlns:a16="http://schemas.microsoft.com/office/drawing/2014/main" id="{3F54EE94-3736-3069-6C2F-79EF4DA29BBB}"/>
              </a:ext>
            </a:extLst>
          </p:cNvPr>
          <p:cNvPicPr>
            <a:picLocks noChangeAspect="1"/>
          </p:cNvPicPr>
          <p:nvPr/>
        </p:nvPicPr>
        <p:blipFill rotWithShape="1">
          <a:blip r:embed="rId2"/>
          <a:srcRect l="9928" t="8641" r="29691"/>
          <a:stretch/>
        </p:blipFill>
        <p:spPr>
          <a:xfrm>
            <a:off x="3595294" y="575026"/>
            <a:ext cx="8357659" cy="4564668"/>
          </a:xfrm>
          <a:prstGeom prst="rect">
            <a:avLst/>
          </a:prstGeom>
          <a:ln>
            <a:solidFill>
              <a:schemeClr val="tx1"/>
            </a:solidFill>
          </a:ln>
        </p:spPr>
      </p:pic>
    </p:spTree>
    <p:extLst>
      <p:ext uri="{BB962C8B-B14F-4D97-AF65-F5344CB8AC3E}">
        <p14:creationId xmlns:p14="http://schemas.microsoft.com/office/powerpoint/2010/main" val="53012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6" name="Rectangle 175">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229903" y="622805"/>
            <a:ext cx="4108302" cy="4123944"/>
          </a:xfrm>
        </p:spPr>
        <p:txBody>
          <a:bodyPr vert="horz" lIns="91440" tIns="45720" rIns="91440" bIns="45720" rtlCol="0" anchor="ctr">
            <a:normAutofit/>
          </a:bodyPr>
          <a:lstStyle/>
          <a:p>
            <a:pPr algn="ctr"/>
            <a:r>
              <a:rPr lang="en-US" sz="3600" b="1" dirty="0"/>
              <a:t>Online Enrolment</a:t>
            </a:r>
            <a:br>
              <a:rPr lang="en-US" sz="3600" b="1" dirty="0"/>
            </a:br>
            <a:r>
              <a:rPr lang="en-US" sz="3200" b="1" dirty="0"/>
              <a:t>(Registration Forms)</a:t>
            </a:r>
          </a:p>
        </p:txBody>
      </p:sp>
      <p:sp>
        <p:nvSpPr>
          <p:cNvPr id="178" name="Rectangle 177">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396468" y="5540035"/>
            <a:ext cx="4468959" cy="846982"/>
          </a:xfrm>
        </p:spPr>
        <p:txBody>
          <a:bodyPr vert="horz" lIns="91440" tIns="45720" rIns="91440" bIns="45720" rtlCol="0" anchor="ctr">
            <a:normAutofit lnSpcReduction="10000"/>
          </a:bodyPr>
          <a:lstStyle/>
          <a:p>
            <a:pPr marL="0" indent="0">
              <a:buNone/>
            </a:pPr>
            <a:r>
              <a:rPr lang="en-US" sz="2000" dirty="0"/>
              <a:t>Submit your child’s registration form online with us, view and send messages or track your application.</a:t>
            </a:r>
          </a:p>
        </p:txBody>
      </p:sp>
      <p:grpSp>
        <p:nvGrpSpPr>
          <p:cNvPr id="180" name="Group 179">
            <a:extLst>
              <a:ext uri="{FF2B5EF4-FFF2-40B4-BE49-F238E27FC236}">
                <a16:creationId xmlns:a16="http://schemas.microsoft.com/office/drawing/2014/main" id="{D00B602F-D8C3-4DD5-B8F5-0212B54C65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050133"/>
            <a:ext cx="232963" cy="1340860"/>
            <a:chOff x="56167" y="2050133"/>
            <a:chExt cx="232963" cy="1340860"/>
          </a:xfrm>
        </p:grpSpPr>
        <p:sp>
          <p:nvSpPr>
            <p:cNvPr id="181" name="Rectangle 2">
              <a:extLst>
                <a:ext uri="{FF2B5EF4-FFF2-40B4-BE49-F238E27FC236}">
                  <a16:creationId xmlns:a16="http://schemas.microsoft.com/office/drawing/2014/main" id="{5DECCEC3-7216-4C06-A18A-8E7E3F11F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59">
              <a:extLst>
                <a:ext uri="{FF2B5EF4-FFF2-40B4-BE49-F238E27FC236}">
                  <a16:creationId xmlns:a16="http://schemas.microsoft.com/office/drawing/2014/main" id="{297654B9-956B-45A2-BCFF-C3B8D2A0D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2">
              <a:extLst>
                <a:ext uri="{FF2B5EF4-FFF2-40B4-BE49-F238E27FC236}">
                  <a16:creationId xmlns:a16="http://schemas.microsoft.com/office/drawing/2014/main" id="{E43A9188-A250-45B3-92C6-7B82B99A4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59">
              <a:extLst>
                <a:ext uri="{FF2B5EF4-FFF2-40B4-BE49-F238E27FC236}">
                  <a16:creationId xmlns:a16="http://schemas.microsoft.com/office/drawing/2014/main" id="{18F65A8A-D202-4171-B8B1-A5F871C2F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2">
              <a:extLst>
                <a:ext uri="{FF2B5EF4-FFF2-40B4-BE49-F238E27FC236}">
                  <a16:creationId xmlns:a16="http://schemas.microsoft.com/office/drawing/2014/main" id="{4C61AD47-E0FE-4269-870C-4EA6432EA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59">
              <a:extLst>
                <a:ext uri="{FF2B5EF4-FFF2-40B4-BE49-F238E27FC236}">
                  <a16:creationId xmlns:a16="http://schemas.microsoft.com/office/drawing/2014/main" id="{E3CE99F8-5874-42F1-9117-802AF913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2">
              <a:extLst>
                <a:ext uri="{FF2B5EF4-FFF2-40B4-BE49-F238E27FC236}">
                  <a16:creationId xmlns:a16="http://schemas.microsoft.com/office/drawing/2014/main" id="{52B0AAFE-2068-4330-B622-F495F6D35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59">
              <a:extLst>
                <a:ext uri="{FF2B5EF4-FFF2-40B4-BE49-F238E27FC236}">
                  <a16:creationId xmlns:a16="http://schemas.microsoft.com/office/drawing/2014/main" id="{D71F60FA-8132-4A8C-8A25-AA12DB1EB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2">
              <a:extLst>
                <a:ext uri="{FF2B5EF4-FFF2-40B4-BE49-F238E27FC236}">
                  <a16:creationId xmlns:a16="http://schemas.microsoft.com/office/drawing/2014/main" id="{ADBA8AF1-9973-4BF1-A758-89E5E5B41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59">
              <a:extLst>
                <a:ext uri="{FF2B5EF4-FFF2-40B4-BE49-F238E27FC236}">
                  <a16:creationId xmlns:a16="http://schemas.microsoft.com/office/drawing/2014/main" id="{6712147C-1C59-44C2-AC2C-A7A2008BD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2">
              <a:extLst>
                <a:ext uri="{FF2B5EF4-FFF2-40B4-BE49-F238E27FC236}">
                  <a16:creationId xmlns:a16="http://schemas.microsoft.com/office/drawing/2014/main" id="{F4BD0FA2-8F4E-4E28-A91D-584FE197C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59">
              <a:extLst>
                <a:ext uri="{FF2B5EF4-FFF2-40B4-BE49-F238E27FC236}">
                  <a16:creationId xmlns:a16="http://schemas.microsoft.com/office/drawing/2014/main" id="{3AA1D0D4-C9A8-4316-BB42-7C3D87254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
              <a:extLst>
                <a:ext uri="{FF2B5EF4-FFF2-40B4-BE49-F238E27FC236}">
                  <a16:creationId xmlns:a16="http://schemas.microsoft.com/office/drawing/2014/main" id="{BD3E342F-986B-4ED7-840A-6638E1C93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59">
              <a:extLst>
                <a:ext uri="{FF2B5EF4-FFF2-40B4-BE49-F238E27FC236}">
                  <a16:creationId xmlns:a16="http://schemas.microsoft.com/office/drawing/2014/main" id="{5CE8FBB8-BEA6-4B17-B401-A426E7463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
              <a:extLst>
                <a:ext uri="{FF2B5EF4-FFF2-40B4-BE49-F238E27FC236}">
                  <a16:creationId xmlns:a16="http://schemas.microsoft.com/office/drawing/2014/main" id="{D5694FEE-ED72-4808-9F69-1491B359D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59">
              <a:extLst>
                <a:ext uri="{FF2B5EF4-FFF2-40B4-BE49-F238E27FC236}">
                  <a16:creationId xmlns:a16="http://schemas.microsoft.com/office/drawing/2014/main" id="{7F6E7FB6-3CBD-489B-B4E4-A69C2D5F4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
              <a:extLst>
                <a:ext uri="{FF2B5EF4-FFF2-40B4-BE49-F238E27FC236}">
                  <a16:creationId xmlns:a16="http://schemas.microsoft.com/office/drawing/2014/main" id="{FB1F7333-7CE1-4BA9-A9D3-33CE2697C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59">
              <a:extLst>
                <a:ext uri="{FF2B5EF4-FFF2-40B4-BE49-F238E27FC236}">
                  <a16:creationId xmlns:a16="http://schemas.microsoft.com/office/drawing/2014/main" id="{4458ECA0-C373-47DC-AC47-E90615A43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
              <a:extLst>
                <a:ext uri="{FF2B5EF4-FFF2-40B4-BE49-F238E27FC236}">
                  <a16:creationId xmlns:a16="http://schemas.microsoft.com/office/drawing/2014/main" id="{31AD3723-A525-44C9-A1D4-8D540C592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59">
              <a:extLst>
                <a:ext uri="{FF2B5EF4-FFF2-40B4-BE49-F238E27FC236}">
                  <a16:creationId xmlns:a16="http://schemas.microsoft.com/office/drawing/2014/main" id="{71C422B5-B1F4-4725-A106-ACF8DCB28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5" name="Rectangle 26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FEAF10A-4282-2843-99C6-B3F75AFEBA1F}"/>
              </a:ext>
            </a:extLst>
          </p:cNvPr>
          <p:cNvSpPr txBox="1"/>
          <p:nvPr/>
        </p:nvSpPr>
        <p:spPr>
          <a:xfrm>
            <a:off x="5852160" y="6564276"/>
            <a:ext cx="6005384"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pic>
        <p:nvPicPr>
          <p:cNvPr id="4" name="Picture 3" descr="A group of children sitting together&#10;&#10;Description automatically generated">
            <a:extLst>
              <a:ext uri="{FF2B5EF4-FFF2-40B4-BE49-F238E27FC236}">
                <a16:creationId xmlns:a16="http://schemas.microsoft.com/office/drawing/2014/main" id="{CA29C9D0-95E8-FF8C-79E3-5EECF098933C}"/>
              </a:ext>
            </a:extLst>
          </p:cNvPr>
          <p:cNvPicPr>
            <a:picLocks noChangeAspect="1"/>
          </p:cNvPicPr>
          <p:nvPr/>
        </p:nvPicPr>
        <p:blipFill rotWithShape="1">
          <a:blip r:embed="rId2"/>
          <a:srcRect l="17454" t="33460" r="14466"/>
          <a:stretch/>
        </p:blipFill>
        <p:spPr>
          <a:xfrm>
            <a:off x="4182386" y="851116"/>
            <a:ext cx="8006566" cy="4592471"/>
          </a:xfrm>
          <a:prstGeom prst="rect">
            <a:avLst/>
          </a:prstGeom>
          <a:ln>
            <a:solidFill>
              <a:schemeClr val="tx1"/>
            </a:solidFill>
          </a:ln>
        </p:spPr>
      </p:pic>
    </p:spTree>
    <p:extLst>
      <p:ext uri="{BB962C8B-B14F-4D97-AF65-F5344CB8AC3E}">
        <p14:creationId xmlns:p14="http://schemas.microsoft.com/office/powerpoint/2010/main" val="294637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94360" y="600001"/>
            <a:ext cx="3738869" cy="1630440"/>
          </a:xfrm>
        </p:spPr>
        <p:txBody>
          <a:bodyPr anchor="ctr">
            <a:normAutofit/>
          </a:bodyPr>
          <a:lstStyle/>
          <a:p>
            <a:r>
              <a:rPr lang="en-US" sz="3400" b="1" dirty="0"/>
              <a:t>A World-Class Booking Platform</a:t>
            </a:r>
          </a:p>
        </p:txBody>
      </p:sp>
      <p:grpSp>
        <p:nvGrpSpPr>
          <p:cNvPr id="51" name="Group 50">
            <a:extLst>
              <a:ext uri="{FF2B5EF4-FFF2-40B4-BE49-F238E27FC236}">
                <a16:creationId xmlns:a16="http://schemas.microsoft.com/office/drawing/2014/main" id="{2843A21C-4D27-4E61-A6F8-4106ED4A3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7776"/>
            <a:ext cx="242107" cy="1340860"/>
            <a:chOff x="56167" y="899960"/>
            <a:chExt cx="242107" cy="1340860"/>
          </a:xfrm>
        </p:grpSpPr>
        <p:sp>
          <p:nvSpPr>
            <p:cNvPr id="52" name="Rectangle 2">
              <a:extLst>
                <a:ext uri="{FF2B5EF4-FFF2-40B4-BE49-F238E27FC236}">
                  <a16:creationId xmlns:a16="http://schemas.microsoft.com/office/drawing/2014/main" id="{07925AFF-AF0D-43C8-BBD0-25DE0C8C2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3DCDC59D-FBED-4F9C-A572-EFDE3C222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5283F7B3-AFD3-4741-B78E-A600F5F4E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625CEFB3-C825-4B09-9563-73B086FD0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606F8D74-FEBD-42D7-859D-FAF801D83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D7F7B1DE-CCFE-44E3-999E-9CF11C768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84509573-2FB0-4873-B693-32D4635E7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8C1B9262-9D55-47F4-A61F-FAA0D1526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19F6916A-D0FB-49C2-A39A-572D76BEC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11459E38-0BBD-4E3F-A4A7-BB3E6E4CD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712EF999-667C-4AD9-8307-2F51F6B66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51161E65-D749-470E-B8B9-F6CA2E295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81472BD8-272A-40AC-A532-D51AE78C3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D6E8C113-EC33-48C9-A25C-D9B40DB50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D480C1EF-799A-4070-8F96-3E1DB0147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AB22DDBF-EAD6-4BC5-8E6C-45A0FB81D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AB75394D-8B2C-46CA-99BB-4ED31B29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701422E-0FAB-48E2-B39C-A6623D816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DB7FF194-8034-4305-962E-2F0125F24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01DF0FCE-91DE-466B-92CD-CFD49D4D8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0714"/>
            <a:ext cx="5291468" cy="4217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149126" y="3155726"/>
            <a:ext cx="4279392" cy="3127248"/>
          </a:xfrm>
        </p:spPr>
        <p:txBody>
          <a:bodyPr anchor="ctr">
            <a:normAutofit/>
          </a:bodyPr>
          <a:lstStyle/>
          <a:p>
            <a:pPr marL="0" indent="0">
              <a:buNone/>
            </a:pPr>
            <a:r>
              <a:rPr lang="en-US" sz="2000" dirty="0"/>
              <a:t>Book your sessions conveniently through your parent portal! You can easily see availability and make a booking.</a:t>
            </a:r>
          </a:p>
        </p:txBody>
      </p:sp>
      <p:sp>
        <p:nvSpPr>
          <p:cNvPr id="75" name="Rectangle 7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B0D2881-7818-5744-BF1A-E072CDE561C2}"/>
              </a:ext>
            </a:extLst>
          </p:cNvPr>
          <p:cNvSpPr txBox="1"/>
          <p:nvPr/>
        </p:nvSpPr>
        <p:spPr>
          <a:xfrm>
            <a:off x="5852160" y="6564276"/>
            <a:ext cx="6005384"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pic>
        <p:nvPicPr>
          <p:cNvPr id="4" name="Picture 3" descr="A screenshot of a computer&#10;&#10;Description automatically generated">
            <a:extLst>
              <a:ext uri="{FF2B5EF4-FFF2-40B4-BE49-F238E27FC236}">
                <a16:creationId xmlns:a16="http://schemas.microsoft.com/office/drawing/2014/main" id="{95E8F286-7017-8E17-D4A9-B25DAF5CE212}"/>
              </a:ext>
            </a:extLst>
          </p:cNvPr>
          <p:cNvPicPr>
            <a:picLocks noChangeAspect="1"/>
          </p:cNvPicPr>
          <p:nvPr/>
        </p:nvPicPr>
        <p:blipFill rotWithShape="1">
          <a:blip r:embed="rId2"/>
          <a:srcRect l="17666" t="6279"/>
          <a:stretch/>
        </p:blipFill>
        <p:spPr>
          <a:xfrm>
            <a:off x="6734997" y="227044"/>
            <a:ext cx="5217956" cy="3703184"/>
          </a:xfrm>
          <a:prstGeom prst="rect">
            <a:avLst/>
          </a:prstGeom>
          <a:ln>
            <a:solidFill>
              <a:schemeClr val="tx1"/>
            </a:solidFill>
          </a:ln>
        </p:spPr>
      </p:pic>
      <p:pic>
        <p:nvPicPr>
          <p:cNvPr id="7" name="Picture 6" descr="A screenshot of a computer&#10;&#10;Description automatically generated">
            <a:extLst>
              <a:ext uri="{FF2B5EF4-FFF2-40B4-BE49-F238E27FC236}">
                <a16:creationId xmlns:a16="http://schemas.microsoft.com/office/drawing/2014/main" id="{EE860B31-FBDC-32DB-21C6-CB7A521C6A20}"/>
              </a:ext>
            </a:extLst>
          </p:cNvPr>
          <p:cNvPicPr>
            <a:picLocks noChangeAspect="1"/>
          </p:cNvPicPr>
          <p:nvPr/>
        </p:nvPicPr>
        <p:blipFill rotWithShape="1">
          <a:blip r:embed="rId3"/>
          <a:srcRect t="8508"/>
          <a:stretch/>
        </p:blipFill>
        <p:spPr>
          <a:xfrm>
            <a:off x="4217223" y="2309794"/>
            <a:ext cx="6659432" cy="4128698"/>
          </a:xfrm>
          <a:prstGeom prst="rect">
            <a:avLst/>
          </a:prstGeom>
          <a:ln>
            <a:solidFill>
              <a:schemeClr val="tx1"/>
            </a:solidFill>
          </a:ln>
        </p:spPr>
      </p:pic>
    </p:spTree>
    <p:extLst>
      <p:ext uri="{BB962C8B-B14F-4D97-AF65-F5344CB8AC3E}">
        <p14:creationId xmlns:p14="http://schemas.microsoft.com/office/powerpoint/2010/main" val="254157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94360" y="600001"/>
            <a:ext cx="3946109" cy="1630440"/>
          </a:xfrm>
        </p:spPr>
        <p:txBody>
          <a:bodyPr anchor="ctr">
            <a:normAutofit fontScale="90000"/>
          </a:bodyPr>
          <a:lstStyle/>
          <a:p>
            <a:r>
              <a:rPr lang="en-US" sz="3400" b="1" dirty="0"/>
              <a:t>Automated Payments</a:t>
            </a:r>
            <a:br>
              <a:rPr lang="en-US" sz="3400" b="1" dirty="0"/>
            </a:br>
            <a:r>
              <a:rPr lang="en-US" sz="3400" b="1" dirty="0"/>
              <a:t>- Pay by debit/credit card or direct debit</a:t>
            </a:r>
          </a:p>
        </p:txBody>
      </p:sp>
      <p:grpSp>
        <p:nvGrpSpPr>
          <p:cNvPr id="51" name="Group 50">
            <a:extLst>
              <a:ext uri="{FF2B5EF4-FFF2-40B4-BE49-F238E27FC236}">
                <a16:creationId xmlns:a16="http://schemas.microsoft.com/office/drawing/2014/main" id="{2843A21C-4D27-4E61-A6F8-4106ED4A3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7776"/>
            <a:ext cx="242107" cy="1340860"/>
            <a:chOff x="56167" y="899960"/>
            <a:chExt cx="242107" cy="1340860"/>
          </a:xfrm>
        </p:grpSpPr>
        <p:sp>
          <p:nvSpPr>
            <p:cNvPr id="52" name="Rectangle 2">
              <a:extLst>
                <a:ext uri="{FF2B5EF4-FFF2-40B4-BE49-F238E27FC236}">
                  <a16:creationId xmlns:a16="http://schemas.microsoft.com/office/drawing/2014/main" id="{07925AFF-AF0D-43C8-BBD0-25DE0C8C2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3DCDC59D-FBED-4F9C-A572-EFDE3C222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5283F7B3-AFD3-4741-B78E-A600F5F4E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625CEFB3-C825-4B09-9563-73B086FD0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606F8D74-FEBD-42D7-859D-FAF801D83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D7F7B1DE-CCFE-44E3-999E-9CF11C768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84509573-2FB0-4873-B693-32D4635E7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8C1B9262-9D55-47F4-A61F-FAA0D1526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19F6916A-D0FB-49C2-A39A-572D76BEC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11459E38-0BBD-4E3F-A4A7-BB3E6E4CD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712EF999-667C-4AD9-8307-2F51F6B66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51161E65-D749-470E-B8B9-F6CA2E295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81472BD8-272A-40AC-A532-D51AE78C3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D6E8C113-EC33-48C9-A25C-D9B40DB50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D480C1EF-799A-4070-8F96-3E1DB0147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AB22DDBF-EAD6-4BC5-8E6C-45A0FB81D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AB75394D-8B2C-46CA-99BB-4ED31B29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701422E-0FAB-48E2-B39C-A6623D816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DB7FF194-8034-4305-962E-2F0125F24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01DF0FCE-91DE-466B-92CD-CFD49D4D8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0714"/>
            <a:ext cx="5291468" cy="4217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53837" y="2742592"/>
            <a:ext cx="3620252" cy="2816603"/>
          </a:xfrm>
        </p:spPr>
        <p:txBody>
          <a:bodyPr anchor="ctr">
            <a:normAutofit/>
          </a:bodyPr>
          <a:lstStyle/>
          <a:p>
            <a:pPr marL="0" indent="0">
              <a:buNone/>
            </a:pPr>
            <a:r>
              <a:rPr lang="en-US" sz="2000" dirty="0"/>
              <a:t>Book sessions conveniently from our website and make payments instantly to secure your spot!</a:t>
            </a:r>
          </a:p>
        </p:txBody>
      </p:sp>
      <p:sp>
        <p:nvSpPr>
          <p:cNvPr id="75" name="Rectangle 7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B0D2881-7818-5744-BF1A-E072CDE561C2}"/>
              </a:ext>
            </a:extLst>
          </p:cNvPr>
          <p:cNvSpPr txBox="1"/>
          <p:nvPr/>
        </p:nvSpPr>
        <p:spPr>
          <a:xfrm>
            <a:off x="5852160" y="6564276"/>
            <a:ext cx="6005384"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pic>
        <p:nvPicPr>
          <p:cNvPr id="5" name="Picture 4" descr="A screenshot of a website&#10;&#10;Description automatically generated">
            <a:extLst>
              <a:ext uri="{FF2B5EF4-FFF2-40B4-BE49-F238E27FC236}">
                <a16:creationId xmlns:a16="http://schemas.microsoft.com/office/drawing/2014/main" id="{5749707E-B395-2F69-9745-E6CDD3B3E054}"/>
              </a:ext>
            </a:extLst>
          </p:cNvPr>
          <p:cNvPicPr>
            <a:picLocks noChangeAspect="1"/>
          </p:cNvPicPr>
          <p:nvPr/>
        </p:nvPicPr>
        <p:blipFill>
          <a:blip r:embed="rId2"/>
          <a:stretch>
            <a:fillRect/>
          </a:stretch>
        </p:blipFill>
        <p:spPr>
          <a:xfrm>
            <a:off x="3674089" y="2211984"/>
            <a:ext cx="8379633" cy="3715968"/>
          </a:xfrm>
          <a:prstGeom prst="rect">
            <a:avLst/>
          </a:prstGeom>
          <a:ln>
            <a:solidFill>
              <a:schemeClr val="tx1"/>
            </a:solidFill>
          </a:ln>
        </p:spPr>
      </p:pic>
    </p:spTree>
    <p:extLst>
      <p:ext uri="{BB962C8B-B14F-4D97-AF65-F5344CB8AC3E}">
        <p14:creationId xmlns:p14="http://schemas.microsoft.com/office/powerpoint/2010/main" val="81931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94360" y="600001"/>
            <a:ext cx="4797052" cy="1630440"/>
          </a:xfrm>
        </p:spPr>
        <p:txBody>
          <a:bodyPr anchor="ctr">
            <a:normAutofit/>
          </a:bodyPr>
          <a:lstStyle/>
          <a:p>
            <a:r>
              <a:rPr lang="en-US" sz="3400" b="1" dirty="0"/>
              <a:t>Free Mobile Apps</a:t>
            </a:r>
            <a:br>
              <a:rPr lang="en-US" sz="3400" b="1" dirty="0"/>
            </a:br>
            <a:r>
              <a:rPr lang="en-US" sz="3400" b="1" dirty="0"/>
              <a:t>- iOS &amp; Android</a:t>
            </a:r>
          </a:p>
        </p:txBody>
      </p:sp>
      <p:grpSp>
        <p:nvGrpSpPr>
          <p:cNvPr id="51" name="Group 50">
            <a:extLst>
              <a:ext uri="{FF2B5EF4-FFF2-40B4-BE49-F238E27FC236}">
                <a16:creationId xmlns:a16="http://schemas.microsoft.com/office/drawing/2014/main" id="{2843A21C-4D27-4E61-A6F8-4106ED4A3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37776"/>
            <a:ext cx="242107" cy="1340860"/>
            <a:chOff x="56167" y="899960"/>
            <a:chExt cx="242107" cy="1340860"/>
          </a:xfrm>
        </p:grpSpPr>
        <p:sp>
          <p:nvSpPr>
            <p:cNvPr id="52" name="Rectangle 2">
              <a:extLst>
                <a:ext uri="{FF2B5EF4-FFF2-40B4-BE49-F238E27FC236}">
                  <a16:creationId xmlns:a16="http://schemas.microsoft.com/office/drawing/2014/main" id="{07925AFF-AF0D-43C8-BBD0-25DE0C8C2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3DCDC59D-FBED-4F9C-A572-EFDE3C222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5283F7B3-AFD3-4741-B78E-A600F5F4E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625CEFB3-C825-4B09-9563-73B086FD0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606F8D74-FEBD-42D7-859D-FAF801D83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D7F7B1DE-CCFE-44E3-999E-9CF11C768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84509573-2FB0-4873-B693-32D4635E7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8C1B9262-9D55-47F4-A61F-FAA0D1526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19F6916A-D0FB-49C2-A39A-572D76BEC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11459E38-0BBD-4E3F-A4A7-BB3E6E4CD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712EF999-667C-4AD9-8307-2F51F6B66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51161E65-D749-470E-B8B9-F6CA2E295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81472BD8-272A-40AC-A532-D51AE78C3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D6E8C113-EC33-48C9-A25C-D9B40DB50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D480C1EF-799A-4070-8F96-3E1DB0147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AB22DDBF-EAD6-4BC5-8E6C-45A0FB81D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AB75394D-8B2C-46CA-99BB-4ED31B29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701422E-0FAB-48E2-B39C-A6623D816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DB7FF194-8034-4305-962E-2F0125F24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01DF0FCE-91DE-466B-92CD-CFD49D4D8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0714"/>
            <a:ext cx="5291468" cy="4217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594359" y="3044952"/>
            <a:ext cx="4279392" cy="3127248"/>
          </a:xfrm>
        </p:spPr>
        <p:txBody>
          <a:bodyPr anchor="ctr">
            <a:normAutofit/>
          </a:bodyPr>
          <a:lstStyle/>
          <a:p>
            <a:pPr marL="0" indent="0">
              <a:buNone/>
            </a:pPr>
            <a:r>
              <a:rPr lang="en-US" sz="2000" dirty="0"/>
              <a:t>See what your child is up to</a:t>
            </a:r>
          </a:p>
          <a:p>
            <a:r>
              <a:rPr lang="en-US" sz="2000" dirty="0"/>
              <a:t>Get daily updates</a:t>
            </a:r>
          </a:p>
          <a:p>
            <a:r>
              <a:rPr lang="en-US" sz="2000" dirty="0"/>
              <a:t>Nap, Meals, Activities, Reminders, Toilet etc.</a:t>
            </a:r>
          </a:p>
          <a:p>
            <a:r>
              <a:rPr lang="en-US" sz="2000" dirty="0"/>
              <a:t>Reports, photos, videos and more</a:t>
            </a:r>
          </a:p>
        </p:txBody>
      </p:sp>
      <p:sp>
        <p:nvSpPr>
          <p:cNvPr id="75" name="Rectangle 7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 shot of a smart phone&#10;&#10;Description automatically generated">
            <a:extLst>
              <a:ext uri="{FF2B5EF4-FFF2-40B4-BE49-F238E27FC236}">
                <a16:creationId xmlns:a16="http://schemas.microsoft.com/office/drawing/2014/main" id="{1C5D9ECA-9BE0-E043-9118-8F779E98B8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00534" y="-363070"/>
            <a:ext cx="3650895" cy="6696635"/>
          </a:xfrm>
          <a:prstGeom prst="rect">
            <a:avLst/>
          </a:prstGeom>
        </p:spPr>
      </p:pic>
      <p:sp>
        <p:nvSpPr>
          <p:cNvPr id="29" name="TextBox 28">
            <a:extLst>
              <a:ext uri="{FF2B5EF4-FFF2-40B4-BE49-F238E27FC236}">
                <a16:creationId xmlns:a16="http://schemas.microsoft.com/office/drawing/2014/main" id="{C07F67F6-3296-7F4E-BB17-4167748E7559}"/>
              </a:ext>
            </a:extLst>
          </p:cNvPr>
          <p:cNvSpPr txBox="1"/>
          <p:nvPr/>
        </p:nvSpPr>
        <p:spPr>
          <a:xfrm>
            <a:off x="5852160" y="6564276"/>
            <a:ext cx="6005384"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spTree>
    <p:extLst>
      <p:ext uri="{BB962C8B-B14F-4D97-AF65-F5344CB8AC3E}">
        <p14:creationId xmlns:p14="http://schemas.microsoft.com/office/powerpoint/2010/main" val="423527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electronics, outdoor, parking, meter&#10;&#10;Description automatically generated">
            <a:extLst>
              <a:ext uri="{FF2B5EF4-FFF2-40B4-BE49-F238E27FC236}">
                <a16:creationId xmlns:a16="http://schemas.microsoft.com/office/drawing/2014/main" id="{F471CC94-C040-714D-820F-7961737B46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1926" y="-2627096"/>
            <a:ext cx="14369400" cy="12772800"/>
          </a:xfrm>
          <a:prstGeom prst="rect">
            <a:avLst/>
          </a:prstGeom>
        </p:spPr>
      </p:pic>
      <p:sp>
        <p:nvSpPr>
          <p:cNvPr id="95" name="Rectangle 94">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94360" y="687479"/>
            <a:ext cx="3444240" cy="1574874"/>
          </a:xfrm>
        </p:spPr>
        <p:txBody>
          <a:bodyPr anchor="b">
            <a:normAutofit/>
          </a:bodyPr>
          <a:lstStyle/>
          <a:p>
            <a:r>
              <a:rPr lang="en-US" sz="3400" b="1" dirty="0"/>
              <a:t>Photo, Video Timelines</a:t>
            </a:r>
          </a:p>
        </p:txBody>
      </p:sp>
      <p:grpSp>
        <p:nvGrpSpPr>
          <p:cNvPr id="99" name="Group 98">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92"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594360" y="3155626"/>
            <a:ext cx="3444240" cy="2935176"/>
          </a:xfrm>
        </p:spPr>
        <p:txBody>
          <a:bodyPr anchor="ctr">
            <a:normAutofit/>
          </a:bodyPr>
          <a:lstStyle/>
          <a:p>
            <a:r>
              <a:rPr lang="en-GB" sz="1800" dirty="0"/>
              <a:t>Receive activity updates including photos, videos through out the day</a:t>
            </a:r>
          </a:p>
          <a:p>
            <a:pPr marL="0" indent="0">
              <a:buNone/>
            </a:pPr>
            <a:endParaRPr lang="en-GB" sz="1800" dirty="0"/>
          </a:p>
          <a:p>
            <a:endParaRPr lang="en-US" sz="1800" dirty="0"/>
          </a:p>
        </p:txBody>
      </p:sp>
      <p:sp>
        <p:nvSpPr>
          <p:cNvPr id="121" name="Rectangle 120">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cell phone&#10;&#10;Description automatically generated">
            <a:extLst>
              <a:ext uri="{FF2B5EF4-FFF2-40B4-BE49-F238E27FC236}">
                <a16:creationId xmlns:a16="http://schemas.microsoft.com/office/drawing/2014/main" id="{6A5E2319-3EC6-594D-BC72-64D917C950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16480" y="-2813271"/>
            <a:ext cx="14432661" cy="12829032"/>
          </a:xfrm>
          <a:prstGeom prst="rect">
            <a:avLst/>
          </a:prstGeom>
        </p:spPr>
      </p:pic>
      <p:sp>
        <p:nvSpPr>
          <p:cNvPr id="79" name="TextBox 78">
            <a:extLst>
              <a:ext uri="{FF2B5EF4-FFF2-40B4-BE49-F238E27FC236}">
                <a16:creationId xmlns:a16="http://schemas.microsoft.com/office/drawing/2014/main" id="{1F05948F-AE58-FB4A-89CD-FFA9DFD8D4C2}"/>
              </a:ext>
            </a:extLst>
          </p:cNvPr>
          <p:cNvSpPr txBox="1"/>
          <p:nvPr/>
        </p:nvSpPr>
        <p:spPr>
          <a:xfrm>
            <a:off x="9765673" y="6270552"/>
            <a:ext cx="2426327"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pic>
        <p:nvPicPr>
          <p:cNvPr id="3" name="Picture 2" descr="A close up of a cell phone&#10;&#10;Description automatically generated">
            <a:extLst>
              <a:ext uri="{FF2B5EF4-FFF2-40B4-BE49-F238E27FC236}">
                <a16:creationId xmlns:a16="http://schemas.microsoft.com/office/drawing/2014/main" id="{C153D97F-AF70-3796-AB45-83CCC51629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16480" y="-2787413"/>
            <a:ext cx="14432661" cy="12829032"/>
          </a:xfrm>
          <a:prstGeom prst="rect">
            <a:avLst/>
          </a:prstGeom>
        </p:spPr>
      </p:pic>
    </p:spTree>
    <p:extLst>
      <p:ext uri="{BB962C8B-B14F-4D97-AF65-F5344CB8AC3E}">
        <p14:creationId xmlns:p14="http://schemas.microsoft.com/office/powerpoint/2010/main" val="233534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F3C11-F023-884D-980E-8CED5A002A8A}"/>
              </a:ext>
            </a:extLst>
          </p:cNvPr>
          <p:cNvSpPr>
            <a:spLocks noGrp="1"/>
          </p:cNvSpPr>
          <p:nvPr>
            <p:ph type="title"/>
          </p:nvPr>
        </p:nvSpPr>
        <p:spPr>
          <a:xfrm>
            <a:off x="594359" y="-20240"/>
            <a:ext cx="3893557" cy="2044215"/>
          </a:xfrm>
        </p:spPr>
        <p:txBody>
          <a:bodyPr anchor="b">
            <a:normAutofit/>
          </a:bodyPr>
          <a:lstStyle/>
          <a:p>
            <a:r>
              <a:rPr lang="en-US" sz="3400" b="1" dirty="0"/>
              <a:t>Digital Attendance</a:t>
            </a:r>
            <a:br>
              <a:rPr lang="en-US" sz="3400" b="1" dirty="0"/>
            </a:br>
            <a:r>
              <a:rPr lang="en-US" sz="3400" b="1" dirty="0"/>
              <a:t>and sign in-out</a:t>
            </a:r>
          </a:p>
        </p:txBody>
      </p:sp>
      <p:grpSp>
        <p:nvGrpSpPr>
          <p:cNvPr id="64" name="Group 63">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65"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10">
            <a:extLst>
              <a:ext uri="{FF2B5EF4-FFF2-40B4-BE49-F238E27FC236}">
                <a16:creationId xmlns:a16="http://schemas.microsoft.com/office/drawing/2014/main" id="{2EC9696C-43A2-4FC1-8E3B-28A39DDC7E6C}"/>
              </a:ext>
            </a:extLst>
          </p:cNvPr>
          <p:cNvSpPr>
            <a:spLocks noGrp="1"/>
          </p:cNvSpPr>
          <p:nvPr>
            <p:ph idx="1"/>
          </p:nvPr>
        </p:nvSpPr>
        <p:spPr>
          <a:xfrm>
            <a:off x="594360" y="3155626"/>
            <a:ext cx="5501640" cy="2935176"/>
          </a:xfrm>
        </p:spPr>
        <p:txBody>
          <a:bodyPr anchor="ctr">
            <a:normAutofit/>
          </a:bodyPr>
          <a:lstStyle/>
          <a:p>
            <a:r>
              <a:rPr lang="en-GB" sz="2000" dirty="0"/>
              <a:t>Secure 4-digit PIN to sign in-out your child</a:t>
            </a:r>
          </a:p>
          <a:p>
            <a:r>
              <a:rPr lang="en-US" sz="2000" dirty="0"/>
              <a:t>Both the registered parents will receive a mobile push notification every time your child is signed in or out from our centre. </a:t>
            </a:r>
          </a:p>
        </p:txBody>
      </p:sp>
      <p:sp>
        <p:nvSpPr>
          <p:cNvPr id="86" name="Rectangle 8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 of a cell phone&#10;&#10;Description automatically generated">
            <a:extLst>
              <a:ext uri="{FF2B5EF4-FFF2-40B4-BE49-F238E27FC236}">
                <a16:creationId xmlns:a16="http://schemas.microsoft.com/office/drawing/2014/main" id="{44913AC2-AEDB-C749-8483-62DC66ECF0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5654" y="2258936"/>
            <a:ext cx="9242890" cy="6343197"/>
          </a:xfrm>
          <a:prstGeom prst="rect">
            <a:avLst/>
          </a:prstGeom>
        </p:spPr>
      </p:pic>
      <p:pic>
        <p:nvPicPr>
          <p:cNvPr id="10" name="Picture 9" descr="Screen of a cell phone&#10;&#10;Description automatically generated">
            <a:extLst>
              <a:ext uri="{FF2B5EF4-FFF2-40B4-BE49-F238E27FC236}">
                <a16:creationId xmlns:a16="http://schemas.microsoft.com/office/drawing/2014/main" id="{7BFC92C9-D8F9-AB42-898A-FE96D17D06F8}"/>
              </a:ext>
            </a:extLst>
          </p:cNvPr>
          <p:cNvPicPr>
            <a:picLocks noChangeAspect="1"/>
          </p:cNvPicPr>
          <p:nvPr/>
        </p:nvPicPr>
        <p:blipFill>
          <a:blip r:embed="rId3"/>
          <a:stretch>
            <a:fillRect/>
          </a:stretch>
        </p:blipFill>
        <p:spPr>
          <a:xfrm>
            <a:off x="6094476" y="2023976"/>
            <a:ext cx="9164314" cy="4477407"/>
          </a:xfrm>
          <a:prstGeom prst="rect">
            <a:avLst/>
          </a:prstGeom>
        </p:spPr>
      </p:pic>
      <p:sp>
        <p:nvSpPr>
          <p:cNvPr id="30" name="TextBox 29">
            <a:extLst>
              <a:ext uri="{FF2B5EF4-FFF2-40B4-BE49-F238E27FC236}">
                <a16:creationId xmlns:a16="http://schemas.microsoft.com/office/drawing/2014/main" id="{27D57030-61A7-814F-89C2-AE5C4D5FEF1D}"/>
              </a:ext>
            </a:extLst>
          </p:cNvPr>
          <p:cNvSpPr txBox="1"/>
          <p:nvPr/>
        </p:nvSpPr>
        <p:spPr>
          <a:xfrm>
            <a:off x="-3048" y="6262042"/>
            <a:ext cx="2420323" cy="230832"/>
          </a:xfrm>
          <a:prstGeom prst="rect">
            <a:avLst/>
          </a:prstGeom>
          <a:noFill/>
        </p:spPr>
        <p:txBody>
          <a:bodyPr wrap="square" rtlCol="0">
            <a:spAutoFit/>
          </a:bodyPr>
          <a:lstStyle/>
          <a:p>
            <a:pPr>
              <a:spcAft>
                <a:spcPts val="600"/>
              </a:spcAft>
            </a:pPr>
            <a:r>
              <a:rPr lang="en-US" sz="900" dirty="0">
                <a:solidFill>
                  <a:schemeClr val="tx1">
                    <a:lumMod val="50000"/>
                    <a:lumOff val="50000"/>
                  </a:schemeClr>
                </a:solidFill>
              </a:rPr>
              <a:t>© Copyright - Cheqdin. All rights reserved.</a:t>
            </a:r>
          </a:p>
        </p:txBody>
      </p:sp>
    </p:spTree>
    <p:extLst>
      <p:ext uri="{BB962C8B-B14F-4D97-AF65-F5344CB8AC3E}">
        <p14:creationId xmlns:p14="http://schemas.microsoft.com/office/powerpoint/2010/main" val="3869341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726</Words>
  <Application>Microsoft Macintosh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PT Sans</vt:lpstr>
      <vt:lpstr>Office Theme</vt:lpstr>
      <vt:lpstr>[Your Centre Name Here]</vt:lpstr>
      <vt:lpstr>PowerPoint Presentation</vt:lpstr>
      <vt:lpstr>Web-based  Parents Portal –  Access from any device </vt:lpstr>
      <vt:lpstr>Online Enrolment (Registration Forms)</vt:lpstr>
      <vt:lpstr>A World-Class Booking Platform</vt:lpstr>
      <vt:lpstr>Automated Payments - Pay by debit/credit card or direct debit</vt:lpstr>
      <vt:lpstr>Free Mobile Apps - iOS &amp; Android</vt:lpstr>
      <vt:lpstr>Photo, Video Timelines</vt:lpstr>
      <vt:lpstr>Digital Attendance and sign in-out</vt:lpstr>
      <vt:lpstr>Secure Built-in Chat Messenger </vt:lpstr>
      <vt:lpstr>View, print or save invoices and track open balance</vt:lpstr>
      <vt:lpstr>How can I access Cheqdin? </vt:lpstr>
      <vt:lpstr>Where can I find more information? </vt:lpstr>
      <vt:lpstr>System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Centre Name]</dc:title>
  <dc:creator>Cheqdin Childcare Software</dc:creator>
  <cp:lastModifiedBy>Jassim Sherif</cp:lastModifiedBy>
  <cp:revision>42</cp:revision>
  <dcterms:created xsi:type="dcterms:W3CDTF">2020-03-03T10:28:30Z</dcterms:created>
  <dcterms:modified xsi:type="dcterms:W3CDTF">2023-12-13T10:51:26Z</dcterms:modified>
</cp:coreProperties>
</file>